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257" r:id="rId3"/>
    <p:sldId id="259" r:id="rId4"/>
    <p:sldId id="260" r:id="rId5"/>
    <p:sldId id="306" r:id="rId6"/>
    <p:sldId id="261" r:id="rId7"/>
    <p:sldId id="262" r:id="rId8"/>
    <p:sldId id="263" r:id="rId9"/>
    <p:sldId id="264" r:id="rId10"/>
    <p:sldId id="266" r:id="rId11"/>
    <p:sldId id="267" r:id="rId12"/>
    <p:sldId id="268" r:id="rId13"/>
    <p:sldId id="269" r:id="rId14"/>
    <p:sldId id="270" r:id="rId15"/>
    <p:sldId id="271" r:id="rId16"/>
    <p:sldId id="307" r:id="rId17"/>
    <p:sldId id="272" r:id="rId18"/>
    <p:sldId id="273" r:id="rId19"/>
    <p:sldId id="274" r:id="rId20"/>
    <p:sldId id="284" r:id="rId21"/>
    <p:sldId id="285"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7" r:id="rId57"/>
    <p:sldId id="325" r:id="rId58"/>
    <p:sldId id="326"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6" r:id="rId83"/>
    <p:sldId id="351" r:id="rId84"/>
    <p:sldId id="352" r:id="rId85"/>
    <p:sldId id="353" r:id="rId86"/>
    <p:sldId id="354"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1CF24-BA9F-4B50-8764-7BCDDE3BA017}" type="datetimeFigureOut">
              <a:rPr lang="en-US" smtClean="0"/>
              <a:pPr/>
              <a:t>7/5/2023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00123D-298B-446D-940C-2518A9BE20A0}" type="slidenum">
              <a:rPr lang="en-US" smtClean="0"/>
              <a:pPr/>
              <a:t>‹#›</a:t>
            </a:fld>
            <a:endParaRPr lang="en-US" dirty="0"/>
          </a:p>
        </p:txBody>
      </p:sp>
    </p:spTree>
    <p:extLst>
      <p:ext uri="{BB962C8B-B14F-4D97-AF65-F5344CB8AC3E}">
        <p14:creationId xmlns:p14="http://schemas.microsoft.com/office/powerpoint/2010/main" val="173358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00123D-298B-446D-940C-2518A9BE20A0}" type="slidenum">
              <a:rPr lang="en-US" smtClean="0"/>
              <a:pPr/>
              <a:t>27</a:t>
            </a:fld>
            <a:endParaRPr lang="en-US"/>
          </a:p>
        </p:txBody>
      </p:sp>
    </p:spTree>
    <p:extLst>
      <p:ext uri="{BB962C8B-B14F-4D97-AF65-F5344CB8AC3E}">
        <p14:creationId xmlns:p14="http://schemas.microsoft.com/office/powerpoint/2010/main" val="301154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00123D-298B-446D-940C-2518A9BE20A0}" type="slidenum">
              <a:rPr lang="en-US" smtClean="0"/>
              <a:pPr/>
              <a:t>67</a:t>
            </a:fld>
            <a:endParaRPr lang="en-US" dirty="0"/>
          </a:p>
        </p:txBody>
      </p:sp>
    </p:spTree>
    <p:extLst>
      <p:ext uri="{BB962C8B-B14F-4D97-AF65-F5344CB8AC3E}">
        <p14:creationId xmlns:p14="http://schemas.microsoft.com/office/powerpoint/2010/main" val="321697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00123D-298B-446D-940C-2518A9BE20A0}" type="slidenum">
              <a:rPr lang="en-US" smtClean="0"/>
              <a:pPr/>
              <a:t>69</a:t>
            </a:fld>
            <a:endParaRPr lang="en-US" dirty="0"/>
          </a:p>
        </p:txBody>
      </p:sp>
    </p:spTree>
    <p:extLst>
      <p:ext uri="{BB962C8B-B14F-4D97-AF65-F5344CB8AC3E}">
        <p14:creationId xmlns:p14="http://schemas.microsoft.com/office/powerpoint/2010/main" val="258227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00123D-298B-446D-940C-2518A9BE20A0}" type="slidenum">
              <a:rPr lang="en-US" smtClean="0"/>
              <a:pPr/>
              <a:t>78</a:t>
            </a:fld>
            <a:endParaRPr lang="en-US" dirty="0"/>
          </a:p>
        </p:txBody>
      </p:sp>
    </p:spTree>
    <p:extLst>
      <p:ext uri="{BB962C8B-B14F-4D97-AF65-F5344CB8AC3E}">
        <p14:creationId xmlns:p14="http://schemas.microsoft.com/office/powerpoint/2010/main" val="221190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CC48EB-AB69-433B-9672-65D572CA7160}" type="datetimeFigureOut">
              <a:rPr lang="en-US" smtClean="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05DD47-28A8-41AF-8F41-5DD18124F1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C48EB-AB69-433B-9672-65D572CA7160}" type="datetimeFigureOut">
              <a:rPr lang="en-US" smtClean="0"/>
              <a:pPr/>
              <a:t>7/5/2023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5DD47-28A8-41AF-8F41-5DD18124F1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itchFamily="18" charset="0"/>
                <a:cs typeface="Times New Roman" pitchFamily="18" charset="0"/>
              </a:rPr>
              <a:t>Dynamic Programming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1.All-Pairs shortest paths.</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a:latin typeface="Times New Roman" pitchFamily="18" charset="0"/>
                <a:cs typeface="Times New Roman" pitchFamily="18" charset="0"/>
              </a:rPr>
              <a:t>Let G = (V, E) be a Directed graph with n vertices. Let cost be a cost Adjacency matrix for G such that </a:t>
            </a:r>
          </a:p>
          <a:p>
            <a:pPr>
              <a:buNone/>
            </a:pPr>
            <a:r>
              <a:rPr lang="en-US" dirty="0">
                <a:latin typeface="Times New Roman" pitchFamily="18" charset="0"/>
                <a:cs typeface="Times New Roman" pitchFamily="18" charset="0"/>
              </a:rPr>
              <a:t>		--   cost(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)=0,  1≤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≤n.</a:t>
            </a:r>
          </a:p>
          <a:p>
            <a:r>
              <a:rPr lang="en-US" dirty="0">
                <a:latin typeface="Times New Roman" pitchFamily="18" charset="0"/>
                <a:cs typeface="Times New Roman" pitchFamily="18" charset="0"/>
              </a:rPr>
              <a:t>Then cost(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j)is the length (or cost) of edge    </a:t>
            </a:r>
          </a:p>
          <a:p>
            <a:pPr>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j) if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j) </a:t>
            </a:r>
            <a:r>
              <a:rPr lang="az-Cyrl-AZ" dirty="0">
                <a:latin typeface="Times New Roman" pitchFamily="18" charset="0"/>
                <a:cs typeface="Times New Roman" pitchFamily="18" charset="0"/>
              </a:rPr>
              <a:t>Є</a:t>
            </a:r>
            <a:r>
              <a:rPr lang="en-US" dirty="0">
                <a:latin typeface="Times New Roman" pitchFamily="18" charset="0"/>
                <a:cs typeface="Times New Roman" pitchFamily="18" charset="0"/>
              </a:rPr>
              <a:t> E(G).</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And cost(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j)= ∞ and  if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a:t>
            </a:r>
            <a:r>
              <a:rPr lang="nn-NO" dirty="0">
                <a:latin typeface="Times New Roman" pitchFamily="18" charset="0"/>
                <a:cs typeface="Times New Roman" pitchFamily="18" charset="0"/>
              </a:rPr>
              <a:t> j and (i,j) </a:t>
            </a:r>
            <a:r>
              <a:rPr lang="en-US" dirty="0">
                <a:latin typeface="Times New Roman" pitchFamily="18" charset="0"/>
                <a:cs typeface="Times New Roman" pitchFamily="18" charset="0"/>
              </a:rPr>
              <a:t>∉ </a:t>
            </a:r>
            <a:r>
              <a:rPr lang="nn-NO" dirty="0">
                <a:latin typeface="Times New Roman" pitchFamily="18" charset="0"/>
                <a:cs typeface="Times New Roman" pitchFamily="18" charset="0"/>
              </a:rPr>
              <a:t>E(G).</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763000" cy="6324600"/>
          </a:xfrm>
        </p:spPr>
        <p:txBody>
          <a:bodyPr>
            <a:normAutofit lnSpcReduction="10000"/>
          </a:bodyPr>
          <a:lstStyle/>
          <a:p>
            <a:r>
              <a:rPr lang="en-US" dirty="0"/>
              <a:t>The all-pairs shortest-path  problem is to determine .</a:t>
            </a:r>
          </a:p>
          <a:p>
            <a:r>
              <a:rPr lang="en-US" dirty="0"/>
              <a:t>a matrix ‘A’ such that A(</a:t>
            </a:r>
            <a:r>
              <a:rPr lang="en-US" dirty="0" err="1"/>
              <a:t>i</a:t>
            </a:r>
            <a:r>
              <a:rPr lang="en-US" dirty="0"/>
              <a:t>, j)is the length of a shortest path from </a:t>
            </a:r>
            <a:r>
              <a:rPr lang="en-US" dirty="0" err="1"/>
              <a:t>i</a:t>
            </a:r>
            <a:r>
              <a:rPr lang="en-US" dirty="0"/>
              <a:t> to j.</a:t>
            </a:r>
          </a:p>
          <a:p>
            <a:r>
              <a:rPr lang="en-US" dirty="0"/>
              <a:t>The matrix ‘A’ can be obtained by solving n single-source problems using the algorithm Shortest Paths.</a:t>
            </a:r>
          </a:p>
          <a:p>
            <a:r>
              <a:rPr lang="en-US" dirty="0"/>
              <a:t>Since each application of this procedure requires 0(n</a:t>
            </a:r>
            <a:r>
              <a:rPr lang="en-US" baseline="30000" dirty="0"/>
              <a:t>2</a:t>
            </a:r>
            <a:r>
              <a:rPr lang="en-US" dirty="0"/>
              <a:t>) time.</a:t>
            </a:r>
          </a:p>
          <a:p>
            <a:r>
              <a:rPr lang="en-US" dirty="0"/>
              <a:t>The matrix ‘A’ can  be obtained in 0(n</a:t>
            </a:r>
            <a:r>
              <a:rPr lang="en-US" baseline="30000" dirty="0"/>
              <a:t>3</a:t>
            </a:r>
            <a:r>
              <a:rPr lang="en-US" dirty="0"/>
              <a:t>)time.</a:t>
            </a:r>
          </a:p>
          <a:p>
            <a:r>
              <a:rPr lang="en-US" dirty="0"/>
              <a:t>We obtain an alternate 0(n</a:t>
            </a:r>
            <a:r>
              <a:rPr lang="en-US" baseline="30000" dirty="0"/>
              <a:t>3</a:t>
            </a:r>
            <a:r>
              <a:rPr lang="en-US" dirty="0"/>
              <a:t>) solution to this problem using the principle of optimality.</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a:lnSpc>
                <a:spcPct val="150000"/>
              </a:lnSpc>
            </a:pPr>
            <a:r>
              <a:rPr lang="en-US" dirty="0">
                <a:latin typeface="Times New Roman" pitchFamily="18" charset="0"/>
                <a:cs typeface="Times New Roman" pitchFamily="18" charset="0"/>
              </a:rPr>
              <a:t>Let us examine a shortest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to j path in G,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a:t>
            </a:r>
            <a:r>
              <a:rPr lang="nn-NO" dirty="0">
                <a:latin typeface="Times New Roman" pitchFamily="18" charset="0"/>
                <a:cs typeface="Times New Roman" pitchFamily="18" charset="0"/>
              </a:rPr>
              <a:t> j </a:t>
            </a:r>
          </a:p>
          <a:p>
            <a:pPr>
              <a:lnSpc>
                <a:spcPct val="150000"/>
              </a:lnSpc>
            </a:pPr>
            <a:r>
              <a:rPr lang="en-US" dirty="0">
                <a:latin typeface="Times New Roman" pitchFamily="18" charset="0"/>
                <a:cs typeface="Times New Roman" pitchFamily="18" charset="0"/>
              </a:rPr>
              <a:t> This path originates at vertex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and goes through some intermediate vertices (possibly none) and terminates at vertex j.</a:t>
            </a:r>
          </a:p>
          <a:p>
            <a:pPr>
              <a:lnSpc>
                <a:spcPct val="150000"/>
              </a:lnSpc>
            </a:pPr>
            <a:r>
              <a:rPr lang="en-US" dirty="0">
                <a:latin typeface="Times New Roman" pitchFamily="18" charset="0"/>
                <a:cs typeface="Times New Roman" pitchFamily="18" charset="0"/>
              </a:rPr>
              <a:t>We can assume that this path contains no cycles for if there is a cycle, then this can be deleted without increasing the path length(no cycle has negative length)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pPr>
              <a:lnSpc>
                <a:spcPct val="150000"/>
              </a:lnSpc>
            </a:pPr>
            <a:r>
              <a:rPr lang="en-US" dirty="0">
                <a:latin typeface="Times New Roman" pitchFamily="18" charset="0"/>
                <a:cs typeface="Times New Roman" pitchFamily="18" charset="0"/>
              </a:rPr>
              <a:t>If ‘k’ is an intermediate vertex on this Shortest path, then the sub  paths from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to k and from k to j must be shortest paths from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to k and k to j, respectively.</a:t>
            </a:r>
          </a:p>
          <a:p>
            <a:pPr>
              <a:lnSpc>
                <a:spcPct val="150000"/>
              </a:lnSpc>
            </a:pPr>
            <a:r>
              <a:rPr lang="en-US" dirty="0">
                <a:latin typeface="Times New Roman" pitchFamily="18" charset="0"/>
                <a:cs typeface="Times New Roman" pitchFamily="18" charset="0"/>
              </a:rPr>
              <a:t>Otherwise, the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to j path is not of minimum length. So, the principle of optimality holds.</a:t>
            </a:r>
          </a:p>
          <a:p>
            <a:pPr>
              <a:lnSpc>
                <a:spcPct val="150000"/>
              </a:lnSpc>
            </a:pPr>
            <a:r>
              <a:rPr lang="en-US" dirty="0">
                <a:latin typeface="Times New Roman" pitchFamily="18" charset="0"/>
                <a:cs typeface="Times New Roman" pitchFamily="18" charset="0"/>
              </a:rPr>
              <a:t>This alerts us to the prospect of using dynamic programming.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nSpc>
                <a:spcPct val="150000"/>
              </a:lnSpc>
            </a:pPr>
            <a:r>
              <a:rPr lang="en-US" dirty="0">
                <a:latin typeface="Times New Roman" pitchFamily="18" charset="0"/>
                <a:cs typeface="Times New Roman" pitchFamily="18" charset="0"/>
              </a:rPr>
              <a:t>If ‘k’ is the intermediate vertex with highest index , then the </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to k </a:t>
            </a:r>
            <a:r>
              <a:rPr lang="en-US" dirty="0">
                <a:latin typeface="Times New Roman" pitchFamily="18" charset="0"/>
                <a:cs typeface="Times New Roman" pitchFamily="18" charset="0"/>
              </a:rPr>
              <a:t>path is a shortest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to k path in G going through no vertex with index greater than k -1.</a:t>
            </a:r>
          </a:p>
          <a:p>
            <a:pPr>
              <a:lnSpc>
                <a:spcPct val="150000"/>
              </a:lnSpc>
            </a:pPr>
            <a:r>
              <a:rPr lang="en-US" dirty="0">
                <a:latin typeface="Times New Roman" pitchFamily="18" charset="0"/>
                <a:cs typeface="Times New Roman" pitchFamily="18" charset="0"/>
              </a:rPr>
              <a:t>Similarly the </a:t>
            </a:r>
            <a:r>
              <a:rPr lang="en-US" b="1" dirty="0">
                <a:latin typeface="Times New Roman" pitchFamily="18" charset="0"/>
                <a:cs typeface="Times New Roman" pitchFamily="18" charset="0"/>
              </a:rPr>
              <a:t>k to j </a:t>
            </a:r>
            <a:r>
              <a:rPr lang="en-US" dirty="0">
                <a:latin typeface="Times New Roman" pitchFamily="18" charset="0"/>
                <a:cs typeface="Times New Roman" pitchFamily="18" charset="0"/>
              </a:rPr>
              <a:t>path is a shortest k to j path in G going through no vertex of index greater than k-1.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534400" cy="5592763"/>
          </a:xfrm>
        </p:spPr>
        <p:txBody>
          <a:bodyPr>
            <a:normAutofit/>
          </a:bodyPr>
          <a:lstStyle/>
          <a:p>
            <a:r>
              <a:rPr lang="en-US" dirty="0">
                <a:latin typeface="Times New Roman" pitchFamily="18" charset="0"/>
                <a:cs typeface="Times New Roman" pitchFamily="18" charset="0"/>
              </a:rPr>
              <a:t>We can regard the construction of a shortest        </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to j </a:t>
            </a:r>
            <a:r>
              <a:rPr lang="en-US" dirty="0">
                <a:latin typeface="Times New Roman" pitchFamily="18" charset="0"/>
                <a:cs typeface="Times New Roman" pitchFamily="18" charset="0"/>
              </a:rPr>
              <a:t>path as first requiring a decision as to which is the highest indexed intermediate vertex k.</a:t>
            </a:r>
          </a:p>
          <a:p>
            <a:r>
              <a:rPr lang="en-US" dirty="0">
                <a:latin typeface="Times New Roman" pitchFamily="18" charset="0"/>
                <a:cs typeface="Times New Roman" pitchFamily="18" charset="0"/>
              </a:rPr>
              <a:t>Once this decision has been made, we need to find two shortest paths,</a:t>
            </a:r>
          </a:p>
          <a:p>
            <a:r>
              <a:rPr lang="en-US" b="1" dirty="0">
                <a:latin typeface="Times New Roman" pitchFamily="18" charset="0"/>
                <a:cs typeface="Times New Roman" pitchFamily="18" charset="0"/>
              </a:rPr>
              <a:t>One from </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to k </a:t>
            </a:r>
            <a:r>
              <a:rPr lang="en-US" dirty="0">
                <a:latin typeface="Times New Roman" pitchFamily="18" charset="0"/>
                <a:cs typeface="Times New Roman" pitchFamily="18" charset="0"/>
              </a:rPr>
              <a:t>and the </a:t>
            </a:r>
            <a:r>
              <a:rPr lang="en-US" b="1" dirty="0">
                <a:latin typeface="Times New Roman" pitchFamily="18" charset="0"/>
                <a:cs typeface="Times New Roman" pitchFamily="18" charset="0"/>
              </a:rPr>
              <a:t>other from k to j</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Neither of these may go through a Vertex with index greater than k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10600" cy="5516563"/>
          </a:xfrm>
        </p:spPr>
        <p:txBody>
          <a:bodyPr/>
          <a:lstStyle/>
          <a:p>
            <a:r>
              <a:rPr lang="en-US" dirty="0">
                <a:latin typeface="Times New Roman" pitchFamily="18" charset="0"/>
                <a:cs typeface="Times New Roman" pitchFamily="18" charset="0"/>
              </a:rPr>
              <a:t>Using A</a:t>
            </a:r>
            <a:r>
              <a:rPr lang="en-US" baseline="30000" dirty="0">
                <a:latin typeface="Times New Roman" pitchFamily="18" charset="0"/>
                <a:cs typeface="Times New Roman" pitchFamily="18" charset="0"/>
              </a:rPr>
              <a:t>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j) to represent the length of a shortest path from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to j going through no vertex of index greater than k, we obtain</a:t>
            </a:r>
          </a:p>
          <a:p>
            <a:endParaRPr lang="en-US" dirty="0">
              <a:latin typeface="Times New Roman" pitchFamily="18" charset="0"/>
              <a:cs typeface="Times New Roman" pitchFamily="18" charset="0"/>
            </a:endParaRPr>
          </a:p>
          <a:p>
            <a:pPr>
              <a:buNone/>
            </a:pPr>
            <a:r>
              <a:rPr lang="en-US" sz="2800" b="1" dirty="0">
                <a:latin typeface="Times New Roman" pitchFamily="18" charset="0"/>
                <a:cs typeface="Times New Roman" pitchFamily="18" charset="0"/>
              </a:rPr>
              <a:t>A(</a:t>
            </a:r>
            <a:r>
              <a:rPr lang="en-US" sz="2800" b="1" dirty="0" err="1">
                <a:latin typeface="Times New Roman" pitchFamily="18" charset="0"/>
                <a:cs typeface="Times New Roman" pitchFamily="18" charset="0"/>
              </a:rPr>
              <a:t>i</a:t>
            </a:r>
            <a:r>
              <a:rPr lang="en-US" sz="2800" b="1" dirty="0">
                <a:latin typeface="Times New Roman" pitchFamily="18" charset="0"/>
                <a:cs typeface="Times New Roman" pitchFamily="18" charset="0"/>
              </a:rPr>
              <a:t>, j)= min{ min</a:t>
            </a:r>
            <a:r>
              <a:rPr lang="en-US" sz="2800" b="1" baseline="-25000" dirty="0">
                <a:latin typeface="Times New Roman" pitchFamily="18" charset="0"/>
                <a:cs typeface="Times New Roman" pitchFamily="18" charset="0"/>
              </a:rPr>
              <a:t>1≤ k ≤n</a:t>
            </a:r>
            <a:r>
              <a:rPr lang="en-US" sz="2800" b="1" dirty="0">
                <a:latin typeface="Times New Roman" pitchFamily="18" charset="0"/>
                <a:cs typeface="Times New Roman" pitchFamily="18" charset="0"/>
              </a:rPr>
              <a:t>{A</a:t>
            </a:r>
            <a:r>
              <a:rPr lang="en-US" sz="2800" b="1" baseline="30000" dirty="0">
                <a:latin typeface="Times New Roman" pitchFamily="18" charset="0"/>
                <a:cs typeface="Times New Roman" pitchFamily="18" charset="0"/>
              </a:rPr>
              <a:t>K-1</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i</a:t>
            </a:r>
            <a:r>
              <a:rPr lang="en-US" sz="2800" b="1" dirty="0">
                <a:latin typeface="Times New Roman" pitchFamily="18" charset="0"/>
                <a:cs typeface="Times New Roman" pitchFamily="18" charset="0"/>
              </a:rPr>
              <a:t>, k) +A</a:t>
            </a:r>
            <a:r>
              <a:rPr lang="en-US" sz="2800" b="1" baseline="30000" dirty="0">
                <a:latin typeface="Times New Roman" pitchFamily="18" charset="0"/>
                <a:cs typeface="Times New Roman" pitchFamily="18" charset="0"/>
              </a:rPr>
              <a:t>K-1 </a:t>
            </a:r>
            <a:r>
              <a:rPr lang="en-US" sz="2800" b="1" dirty="0">
                <a:latin typeface="Times New Roman" pitchFamily="18" charset="0"/>
                <a:cs typeface="Times New Roman" pitchFamily="18" charset="0"/>
              </a:rPr>
              <a:t>(k, j)},cost(</a:t>
            </a:r>
            <a:r>
              <a:rPr lang="en-US" sz="2800" b="1" dirty="0" err="1">
                <a:latin typeface="Times New Roman" pitchFamily="18" charset="0"/>
                <a:cs typeface="Times New Roman" pitchFamily="18" charset="0"/>
              </a:rPr>
              <a:t>i</a:t>
            </a:r>
            <a:r>
              <a:rPr lang="en-US" sz="2800" b="1" dirty="0">
                <a:latin typeface="Times New Roman" pitchFamily="18" charset="0"/>
                <a:cs typeface="Times New Roman" pitchFamily="18" charset="0"/>
              </a:rPr>
              <a:t>, j)}</a:t>
            </a:r>
          </a:p>
          <a:p>
            <a:endParaRPr lang="en-US" dirty="0"/>
          </a:p>
          <a:p>
            <a:r>
              <a:rPr lang="en-US" dirty="0">
                <a:latin typeface="Times New Roman" pitchFamily="18" charset="0"/>
                <a:cs typeface="Times New Roman" pitchFamily="18" charset="0"/>
              </a:rPr>
              <a:t>Clearly, </a:t>
            </a:r>
            <a:r>
              <a:rPr lang="en-US" b="1" dirty="0">
                <a:latin typeface="Times New Roman" pitchFamily="18" charset="0"/>
                <a:cs typeface="Times New Roman" pitchFamily="18" charset="0"/>
              </a:rPr>
              <a:t>A</a:t>
            </a:r>
            <a:r>
              <a:rPr lang="en-US" b="1" baseline="30000" dirty="0">
                <a:latin typeface="Times New Roman" pitchFamily="18" charset="0"/>
                <a:cs typeface="Times New Roman" pitchFamily="18" charset="0"/>
              </a:rPr>
              <a:t>0</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j) = cost(</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j), 1≤ </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≤n , 1≤ j ≤n. </a:t>
            </a:r>
          </a:p>
          <a:p>
            <a:r>
              <a:rPr lang="en-US" dirty="0">
                <a:latin typeface="Times New Roman" pitchFamily="18" charset="0"/>
                <a:cs typeface="Times New Roman" pitchFamily="18" charset="0"/>
              </a:rPr>
              <a:t>We can obtain a recurrence for A</a:t>
            </a:r>
            <a:r>
              <a:rPr lang="en-US" baseline="30000" dirty="0">
                <a:latin typeface="Times New Roman" pitchFamily="18" charset="0"/>
                <a:cs typeface="Times New Roman" pitchFamily="18" charset="0"/>
              </a:rPr>
              <a:t>k</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j) using an argument similar to that used before.</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6248400"/>
          </a:xfrm>
        </p:spPr>
        <p:txBody>
          <a:bodyPr>
            <a:normAutofit fontScale="92500" lnSpcReduction="20000"/>
          </a:bodyPr>
          <a:lstStyle/>
          <a:p>
            <a:r>
              <a:rPr lang="en-US" dirty="0">
                <a:latin typeface="Times New Roman" pitchFamily="18" charset="0"/>
                <a:cs typeface="Times New Roman" pitchFamily="18" charset="0"/>
              </a:rPr>
              <a:t>A shortest path from </a:t>
            </a:r>
            <a:r>
              <a:rPr lang="en-US" b="1" dirty="0" err="1">
                <a:latin typeface="Times New Roman" pitchFamily="18" charset="0"/>
                <a:cs typeface="Times New Roman" pitchFamily="18" charset="0"/>
              </a:rPr>
              <a:t>i</a:t>
            </a:r>
            <a:r>
              <a:rPr lang="en-US" b="1" dirty="0">
                <a:latin typeface="Times New Roman" pitchFamily="18" charset="0"/>
                <a:cs typeface="Times New Roman" pitchFamily="18" charset="0"/>
              </a:rPr>
              <a:t> to j </a:t>
            </a:r>
            <a:r>
              <a:rPr lang="en-US" dirty="0">
                <a:latin typeface="Times New Roman" pitchFamily="18" charset="0"/>
                <a:cs typeface="Times New Roman" pitchFamily="18" charset="0"/>
              </a:rPr>
              <a:t>going through no vertex higher than ‘k’ either goes through vertex k or it does not.</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If it does, A</a:t>
            </a:r>
            <a:r>
              <a:rPr lang="en-US" baseline="30000" dirty="0">
                <a:latin typeface="Times New Roman" pitchFamily="18" charset="0"/>
                <a:cs typeface="Times New Roman" pitchFamily="18" charset="0"/>
              </a:rPr>
              <a:t>k</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j) = A</a:t>
            </a:r>
            <a:r>
              <a:rPr lang="en-US" baseline="30000" dirty="0">
                <a:latin typeface="Times New Roman" pitchFamily="18" charset="0"/>
                <a:cs typeface="Times New Roman" pitchFamily="18" charset="0"/>
              </a:rPr>
              <a:t>k-1</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k) + A</a:t>
            </a:r>
            <a:r>
              <a:rPr lang="en-US" baseline="30000" dirty="0">
                <a:latin typeface="Times New Roman" pitchFamily="18" charset="0"/>
                <a:cs typeface="Times New Roman" pitchFamily="18" charset="0"/>
              </a:rPr>
              <a:t>k-1</a:t>
            </a:r>
            <a:r>
              <a:rPr lang="en-US" dirty="0">
                <a:latin typeface="Times New Roman" pitchFamily="18" charset="0"/>
                <a:cs typeface="Times New Roman" pitchFamily="18" charset="0"/>
              </a:rPr>
              <a:t>(k, j)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If it does not, then no intermediate vertex has index greater than k-1.</a:t>
            </a:r>
          </a:p>
          <a:p>
            <a:pPr>
              <a:buNone/>
            </a:pPr>
            <a:r>
              <a:rPr lang="en-US" dirty="0">
                <a:latin typeface="Times New Roman" pitchFamily="18" charset="0"/>
                <a:cs typeface="Times New Roman" pitchFamily="18" charset="0"/>
              </a:rPr>
              <a:t>				- Hence  A</a:t>
            </a:r>
            <a:r>
              <a:rPr lang="en-US" baseline="30000" dirty="0">
                <a:latin typeface="Times New Roman" pitchFamily="18" charset="0"/>
                <a:cs typeface="Times New Roman" pitchFamily="18" charset="0"/>
              </a:rPr>
              <a:t>k</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j) = A</a:t>
            </a:r>
            <a:r>
              <a:rPr lang="en-US" baseline="30000" dirty="0">
                <a:latin typeface="Times New Roman" pitchFamily="18" charset="0"/>
                <a:cs typeface="Times New Roman" pitchFamily="18" charset="0"/>
              </a:rPr>
              <a:t>k-1</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j)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Combining we get,</a:t>
            </a:r>
          </a:p>
          <a:p>
            <a:endParaRPr lang="en-US" dirty="0">
              <a:latin typeface="Times New Roman" pitchFamily="18" charset="0"/>
              <a:cs typeface="Times New Roman" pitchFamily="18" charset="0"/>
            </a:endParaRPr>
          </a:p>
          <a:p>
            <a:pPr>
              <a:buNone/>
            </a:pPr>
            <a:r>
              <a:rPr lang="en-US" sz="3000" b="1" dirty="0">
                <a:latin typeface="Times New Roman" pitchFamily="18" charset="0"/>
                <a:cs typeface="Times New Roman" pitchFamily="18" charset="0"/>
              </a:rPr>
              <a:t>A</a:t>
            </a:r>
            <a:r>
              <a:rPr lang="en-US" sz="3000" b="1" baseline="30000" dirty="0">
                <a:latin typeface="Times New Roman" pitchFamily="18" charset="0"/>
                <a:cs typeface="Times New Roman" pitchFamily="18" charset="0"/>
              </a:rPr>
              <a:t>k</a:t>
            </a:r>
            <a:r>
              <a:rPr lang="en-US" sz="3000" b="1" dirty="0">
                <a:latin typeface="Times New Roman" pitchFamily="18" charset="0"/>
                <a:cs typeface="Times New Roman" pitchFamily="18" charset="0"/>
              </a:rPr>
              <a:t>(</a:t>
            </a:r>
            <a:r>
              <a:rPr lang="en-US" sz="3000" b="1" dirty="0" err="1">
                <a:latin typeface="Times New Roman" pitchFamily="18" charset="0"/>
                <a:cs typeface="Times New Roman" pitchFamily="18" charset="0"/>
              </a:rPr>
              <a:t>i</a:t>
            </a:r>
            <a:r>
              <a:rPr lang="en-US" sz="3000" b="1" dirty="0">
                <a:latin typeface="Times New Roman" pitchFamily="18" charset="0"/>
                <a:cs typeface="Times New Roman" pitchFamily="18" charset="0"/>
              </a:rPr>
              <a:t>, j)=min</a:t>
            </a:r>
            <a:r>
              <a:rPr lang="en-US" sz="3900" b="1" dirty="0">
                <a:latin typeface="Times New Roman" pitchFamily="18" charset="0"/>
                <a:cs typeface="Times New Roman" pitchFamily="18" charset="0"/>
              </a:rPr>
              <a:t>{</a:t>
            </a:r>
            <a:r>
              <a:rPr lang="en-US" sz="3000" b="1" dirty="0">
                <a:latin typeface="Times New Roman" pitchFamily="18" charset="0"/>
                <a:cs typeface="Times New Roman" pitchFamily="18" charset="0"/>
              </a:rPr>
              <a:t>A</a:t>
            </a:r>
            <a:r>
              <a:rPr lang="en-US" sz="3000" b="1" baseline="30000" dirty="0">
                <a:latin typeface="Times New Roman" pitchFamily="18" charset="0"/>
                <a:cs typeface="Times New Roman" pitchFamily="18" charset="0"/>
              </a:rPr>
              <a:t>K-1</a:t>
            </a:r>
            <a:r>
              <a:rPr lang="en-US" sz="3000" b="1" dirty="0">
                <a:latin typeface="Times New Roman" pitchFamily="18" charset="0"/>
                <a:cs typeface="Times New Roman" pitchFamily="18" charset="0"/>
              </a:rPr>
              <a:t>(</a:t>
            </a:r>
            <a:r>
              <a:rPr lang="en-US" sz="3000" b="1" dirty="0" err="1">
                <a:latin typeface="Times New Roman" pitchFamily="18" charset="0"/>
                <a:cs typeface="Times New Roman" pitchFamily="18" charset="0"/>
              </a:rPr>
              <a:t>i</a:t>
            </a:r>
            <a:r>
              <a:rPr lang="en-US" sz="3000" b="1" dirty="0">
                <a:latin typeface="Times New Roman" pitchFamily="18" charset="0"/>
                <a:cs typeface="Times New Roman" pitchFamily="18" charset="0"/>
              </a:rPr>
              <a:t>, j) , A</a:t>
            </a:r>
            <a:r>
              <a:rPr lang="en-US" sz="3000" b="1" baseline="30000" dirty="0">
                <a:latin typeface="Times New Roman" pitchFamily="18" charset="0"/>
                <a:cs typeface="Times New Roman" pitchFamily="18" charset="0"/>
              </a:rPr>
              <a:t>K-1</a:t>
            </a:r>
            <a:r>
              <a:rPr lang="en-US" sz="3000" b="1" dirty="0">
                <a:latin typeface="Times New Roman" pitchFamily="18" charset="0"/>
                <a:cs typeface="Times New Roman" pitchFamily="18" charset="0"/>
              </a:rPr>
              <a:t>(</a:t>
            </a:r>
            <a:r>
              <a:rPr lang="en-US" sz="3000" b="1" dirty="0" err="1">
                <a:latin typeface="Times New Roman" pitchFamily="18" charset="0"/>
                <a:cs typeface="Times New Roman" pitchFamily="18" charset="0"/>
              </a:rPr>
              <a:t>i</a:t>
            </a:r>
            <a:r>
              <a:rPr lang="en-US" sz="3000" b="1" dirty="0">
                <a:latin typeface="Times New Roman" pitchFamily="18" charset="0"/>
                <a:cs typeface="Times New Roman" pitchFamily="18" charset="0"/>
              </a:rPr>
              <a:t>, k) +A</a:t>
            </a:r>
            <a:r>
              <a:rPr lang="en-US" sz="3000" b="1" baseline="30000" dirty="0">
                <a:latin typeface="Times New Roman" pitchFamily="18" charset="0"/>
                <a:cs typeface="Times New Roman" pitchFamily="18" charset="0"/>
              </a:rPr>
              <a:t>K-1 </a:t>
            </a:r>
            <a:r>
              <a:rPr lang="en-US" sz="3000" b="1" dirty="0">
                <a:latin typeface="Times New Roman" pitchFamily="18" charset="0"/>
                <a:cs typeface="Times New Roman" pitchFamily="18" charset="0"/>
              </a:rPr>
              <a:t>(k, j)} </a:t>
            </a:r>
            <a:r>
              <a:rPr lang="en-US" sz="3900" b="1" dirty="0">
                <a:latin typeface="Times New Roman" pitchFamily="18" charset="0"/>
                <a:cs typeface="Times New Roman" pitchFamily="18" charset="0"/>
              </a:rPr>
              <a:t>k≥1</a:t>
            </a:r>
            <a:endParaRPr lang="en-US" sz="3000" b="1" dirty="0">
              <a:latin typeface="Times New Roman" pitchFamily="18" charset="0"/>
              <a:cs typeface="Times New Roman" pitchFamily="18"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latin typeface="Times New Roman" pitchFamily="18" charset="0"/>
                <a:cs typeface="Times New Roman" pitchFamily="18" charset="0"/>
              </a:rPr>
              <a:t>Pseudo code:</a:t>
            </a:r>
          </a:p>
        </p:txBody>
      </p:sp>
      <p:pic>
        <p:nvPicPr>
          <p:cNvPr id="1026" name="Picture 2" descr="C:\Users\RAKESH REDDY GURRALA\Desktop\Untitled.jpg"/>
          <p:cNvPicPr>
            <a:picLocks noGrp="1" noChangeAspect="1" noChangeArrowheads="1"/>
          </p:cNvPicPr>
          <p:nvPr>
            <p:ph idx="1"/>
          </p:nvPr>
        </p:nvPicPr>
        <p:blipFill>
          <a:blip r:embed="rId2"/>
          <a:srcRect/>
          <a:stretch>
            <a:fillRect/>
          </a:stretch>
        </p:blipFill>
        <p:spPr bwMode="auto">
          <a:xfrm>
            <a:off x="228600" y="1143000"/>
            <a:ext cx="8610600" cy="5029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 REDDY GURRALA\Desktop\Untitled.jpg"/>
          <p:cNvPicPr>
            <a:picLocks noGrp="1" noChangeAspect="1" noChangeArrowheads="1"/>
          </p:cNvPicPr>
          <p:nvPr>
            <p:ph idx="1"/>
          </p:nvPr>
        </p:nvPicPr>
        <p:blipFill>
          <a:blip r:embed="rId2"/>
          <a:srcRect/>
          <a:stretch>
            <a:fillRect/>
          </a:stretch>
        </p:blipFill>
        <p:spPr bwMode="auto">
          <a:xfrm>
            <a:off x="381000" y="152400"/>
            <a:ext cx="8458200" cy="5867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534400" cy="6858000"/>
          </a:xfrm>
        </p:spPr>
        <p:txBody>
          <a:bodyPr>
            <a:noAutofit/>
          </a:bodyPr>
          <a:lstStyle/>
          <a:p>
            <a:r>
              <a:rPr lang="en-US" sz="2800" dirty="0">
                <a:latin typeface="Times New Roman" pitchFamily="18" charset="0"/>
                <a:cs typeface="Times New Roman" pitchFamily="18" charset="0"/>
              </a:rPr>
              <a:t>Dynamic Programming is also used in  optimization problems. </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Like divide-and-conquer method, Dynamic Programming solves problems by combining the solutions of </a:t>
            </a:r>
            <a:r>
              <a:rPr lang="en-US" sz="2800" dirty="0" err="1">
                <a:latin typeface="Times New Roman" pitchFamily="18" charset="0"/>
                <a:cs typeface="Times New Roman" pitchFamily="18" charset="0"/>
              </a:rPr>
              <a:t>subproblems</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Moreover, Dynamic Programming algorithm solves each sub-problem just once and then saves its answer in a table, thereby avoiding the work of re-computing the answer  every time..</a:t>
            </a:r>
          </a:p>
          <a:p>
            <a:pPr>
              <a:buNone/>
            </a:pP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For greedy algorithms (bottom up), we can always choose the "right" </a:t>
            </a:r>
            <a:r>
              <a:rPr lang="en-US" sz="2800" dirty="0" err="1">
                <a:latin typeface="Times New Roman" pitchFamily="18" charset="0"/>
                <a:cs typeface="Times New Roman" pitchFamily="18" charset="0"/>
              </a:rPr>
              <a:t>subproblem</a:t>
            </a:r>
            <a:r>
              <a:rPr lang="en-US" sz="2800" dirty="0">
                <a:latin typeface="Times New Roman" pitchFamily="18" charset="0"/>
                <a:cs typeface="Times New Roman" pitchFamily="18" charset="0"/>
              </a:rPr>
              <a:t> by a greedy choice. </a:t>
            </a:r>
          </a:p>
          <a:p>
            <a:pPr>
              <a:buNone/>
            </a:pPr>
            <a:endParaRPr lang="en-US" sz="2800" dirty="0">
              <a:latin typeface="Times New Roman" pitchFamily="18" charset="0"/>
              <a:cs typeface="Times New Roman" pitchFamily="18" charset="0"/>
            </a:endParaRPr>
          </a:p>
          <a:p>
            <a:pPr>
              <a:buNone/>
            </a:pPr>
            <a:endParaRPr lang="en-US" sz="3000" dirty="0">
              <a:latin typeface="Times New Roman" pitchFamily="18" charset="0"/>
              <a:cs typeface="Times New Roman" pitchFamily="18" charset="0"/>
            </a:endParaRPr>
          </a:p>
          <a:p>
            <a:pPr>
              <a:buNone/>
            </a:pPr>
            <a:r>
              <a:rPr lang="en-US" sz="3000" dirty="0">
                <a:latin typeface="Times New Roman" pitchFamily="18" charset="0"/>
                <a:cs typeface="Times New Roman" pitchFamily="18" charset="0"/>
              </a:rPr>
              <a:t>	 </a:t>
            </a:r>
          </a:p>
          <a:p>
            <a:pPr>
              <a:buNone/>
            </a:pPr>
            <a:endParaRPr lang="en-US" sz="3000" dirty="0">
              <a:latin typeface="Times New Roman" pitchFamily="18" charset="0"/>
              <a:cs typeface="Times New Roman" pitchFamily="18" charset="0"/>
            </a:endParaRPr>
          </a:p>
          <a:p>
            <a:pPr>
              <a:buNone/>
            </a:pPr>
            <a:r>
              <a:rPr lang="en-US" sz="30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763000" cy="990600"/>
          </a:xfrm>
        </p:spPr>
        <p:txBody>
          <a:bodyPr>
            <a:noAutofit/>
          </a:bodyPr>
          <a:lstStyle/>
          <a:p>
            <a:pPr algn="l"/>
            <a:r>
              <a:rPr lang="en-US" sz="3600" b="1" dirty="0">
                <a:latin typeface="Times New Roman" pitchFamily="18" charset="0"/>
                <a:cs typeface="Times New Roman" pitchFamily="18" charset="0"/>
              </a:rPr>
              <a:t>2</a:t>
            </a:r>
            <a:r>
              <a:rPr lang="en-US" b="1" dirty="0">
                <a:latin typeface="Times New Roman" pitchFamily="18" charset="0"/>
                <a:cs typeface="Times New Roman" pitchFamily="18" charset="0"/>
              </a:rPr>
              <a:t>. </a:t>
            </a:r>
            <a:r>
              <a:rPr lang="en-US" sz="3600" b="1" dirty="0">
                <a:latin typeface="Times New Roman" pitchFamily="18" charset="0"/>
                <a:cs typeface="Times New Roman" pitchFamily="18" charset="0"/>
              </a:rPr>
              <a:t>Travelling Sales person  Problem(TSP)</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638800"/>
          </a:xfrm>
        </p:spPr>
        <p:txBody>
          <a:bodyPr/>
          <a:lstStyle/>
          <a:p>
            <a:pPr>
              <a:buNone/>
            </a:pPr>
            <a:endParaRPr lang="en-US" b="1" u="sng" dirty="0">
              <a:latin typeface="Times New Roman" pitchFamily="18" charset="0"/>
              <a:cs typeface="Times New Roman" pitchFamily="18" charset="0"/>
            </a:endParaRPr>
          </a:p>
          <a:p>
            <a:pPr>
              <a:buNone/>
            </a:pPr>
            <a:r>
              <a:rPr lang="en-US" b="1" u="sng" dirty="0">
                <a:latin typeface="Times New Roman" pitchFamily="18" charset="0"/>
                <a:cs typeface="Times New Roman" pitchFamily="18" charset="0"/>
              </a:rPr>
              <a:t>Problem Statement:</a:t>
            </a:r>
          </a:p>
          <a:p>
            <a:pPr>
              <a:buNone/>
            </a:pPr>
            <a:r>
              <a:rPr lang="en-US" dirty="0"/>
              <a:t>-	</a:t>
            </a:r>
            <a:r>
              <a:rPr lang="en-US" dirty="0">
                <a:latin typeface="Times New Roman" pitchFamily="18" charset="0"/>
                <a:cs typeface="Times New Roman" pitchFamily="18" charset="0"/>
              </a:rPr>
              <a:t>A traveler needs to visit all the cities from a list, where distances between all the cities are known and each city should be visited just once. What is the shortest possible route that he visits each city exactly once and returns to the origin city?</a:t>
            </a:r>
            <a:endParaRPr lang="en-US" b="1" u="sng" dirty="0">
              <a:latin typeface="Times New Roman" pitchFamily="18" charset="0"/>
              <a:cs typeface="Times New Roman" pitchFamily="18" charset="0"/>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381000"/>
          </a:xfrm>
        </p:spPr>
        <p:txBody>
          <a:bodyPr>
            <a:normAutofit fontScale="90000"/>
          </a:bodyPr>
          <a:lstStyle/>
          <a:p>
            <a:pPr algn="l"/>
            <a:r>
              <a:rPr lang="en-US" b="1" dirty="0">
                <a:latin typeface="Times New Roman" pitchFamily="18" charset="0"/>
                <a:cs typeface="Times New Roman" pitchFamily="18" charset="0"/>
              </a:rPr>
              <a:t>Solution:</a:t>
            </a:r>
            <a:br>
              <a:rPr lang="en-US" dirty="0"/>
            </a:br>
            <a:endParaRPr lang="en-US" dirty="0"/>
          </a:p>
        </p:txBody>
      </p:sp>
      <p:sp>
        <p:nvSpPr>
          <p:cNvPr id="3" name="Content Placeholder 2"/>
          <p:cNvSpPr>
            <a:spLocks noGrp="1"/>
          </p:cNvSpPr>
          <p:nvPr>
            <p:ph idx="1"/>
          </p:nvPr>
        </p:nvSpPr>
        <p:spPr>
          <a:xfrm>
            <a:off x="457200" y="838200"/>
            <a:ext cx="8229600" cy="5638800"/>
          </a:xfrm>
        </p:spPr>
        <p:txBody>
          <a:bodyPr>
            <a:normAutofit/>
          </a:bodyPr>
          <a:lstStyle/>
          <a:p>
            <a:r>
              <a:rPr lang="en-US" sz="2800" dirty="0">
                <a:latin typeface="Times New Roman" pitchFamily="18" charset="0"/>
                <a:cs typeface="Times New Roman" pitchFamily="18" charset="0"/>
              </a:rPr>
              <a:t>Travelling salesman problem is the most notorious computational problem. </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We can use brute-force approach to evaluate every possible tour and select the best one. For </a:t>
            </a:r>
            <a:r>
              <a:rPr lang="en-US" sz="2800" b="1" dirty="0">
                <a:latin typeface="Times New Roman" pitchFamily="18" charset="0"/>
                <a:cs typeface="Times New Roman" pitchFamily="18" charset="0"/>
              </a:rPr>
              <a:t>n</a:t>
            </a:r>
            <a:r>
              <a:rPr lang="en-US" sz="2800" dirty="0">
                <a:latin typeface="Times New Roman" pitchFamily="18" charset="0"/>
                <a:cs typeface="Times New Roman" pitchFamily="18" charset="0"/>
              </a:rPr>
              <a:t> number of vertices in a graph, there are </a:t>
            </a:r>
            <a:r>
              <a:rPr lang="en-US" sz="2800" b="1" dirty="0">
                <a:latin typeface="Times New Roman" pitchFamily="18" charset="0"/>
                <a:cs typeface="Times New Roman" pitchFamily="18" charset="0"/>
              </a:rPr>
              <a:t>(</a:t>
            </a:r>
            <a:r>
              <a:rPr lang="en-US" sz="2800" b="1" i="1" dirty="0">
                <a:latin typeface="Times New Roman" pitchFamily="18" charset="0"/>
                <a:cs typeface="Times New Roman" pitchFamily="18" charset="0"/>
              </a:rPr>
              <a:t>n</a:t>
            </a:r>
            <a:r>
              <a:rPr lang="en-US" sz="2800" b="1" dirty="0">
                <a:latin typeface="Times New Roman" pitchFamily="18" charset="0"/>
                <a:cs typeface="Times New Roman" pitchFamily="18" charset="0"/>
              </a:rPr>
              <a:t> - 1)!</a:t>
            </a:r>
            <a:r>
              <a:rPr lang="en-US" sz="2800" dirty="0">
                <a:latin typeface="Times New Roman" pitchFamily="18" charset="0"/>
                <a:cs typeface="Times New Roman" pitchFamily="18" charset="0"/>
              </a:rPr>
              <a:t> number of possibilities.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Instead of brute-force using dynamic programming approach, the solution can be obtained in lesser time, though there is no polynomial time algorithm.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txBody>
          <a:bodyPr>
            <a:normAutofit fontScale="92500" lnSpcReduction="20000"/>
          </a:bodyPr>
          <a:lstStyle/>
          <a:p>
            <a:r>
              <a:rPr lang="en-US" sz="2800" dirty="0">
                <a:latin typeface="Times New Roman" pitchFamily="18" charset="0"/>
                <a:cs typeface="Times New Roman" pitchFamily="18" charset="0"/>
              </a:rPr>
              <a:t>Let G = (V,E) be a directed graph with edge costs C</a:t>
            </a:r>
            <a:r>
              <a:rPr lang="en-US" sz="2800" baseline="-25000" dirty="0">
                <a:latin typeface="Times New Roman" pitchFamily="18" charset="0"/>
                <a:cs typeface="Times New Roman" pitchFamily="18" charset="0"/>
              </a:rPr>
              <a:t>ij</a:t>
            </a:r>
            <a:r>
              <a:rPr lang="en-US" sz="2800" dirty="0">
                <a:latin typeface="Times New Roman" pitchFamily="18" charset="0"/>
                <a:cs typeface="Times New Roman" pitchFamily="18" charset="0"/>
              </a:rPr>
              <a:t>.</a:t>
            </a:r>
          </a:p>
          <a:p>
            <a:pPr>
              <a:buNone/>
            </a:pPr>
            <a:r>
              <a:rPr lang="en-US"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The variable C</a:t>
            </a:r>
            <a:r>
              <a:rPr lang="en-US" sz="2800" baseline="-25000" dirty="0">
                <a:latin typeface="Times New Roman" pitchFamily="18" charset="0"/>
                <a:cs typeface="Times New Roman" pitchFamily="18" charset="0"/>
              </a:rPr>
              <a:t>ij </a:t>
            </a:r>
            <a:r>
              <a:rPr lang="en-US" sz="2800" dirty="0">
                <a:latin typeface="Times New Roman" pitchFamily="18" charset="0"/>
                <a:cs typeface="Times New Roman" pitchFamily="18" charset="0"/>
              </a:rPr>
              <a:t>is defined such that</a:t>
            </a:r>
          </a:p>
          <a:p>
            <a:pPr>
              <a:buNone/>
            </a:pPr>
            <a:r>
              <a:rPr lang="en-US" sz="2800" dirty="0">
                <a:latin typeface="Times New Roman" pitchFamily="18" charset="0"/>
                <a:cs typeface="Times New Roman" pitchFamily="18" charset="0"/>
              </a:rPr>
              <a:t>	Cij &gt; 0 for all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and j and C</a:t>
            </a:r>
            <a:r>
              <a:rPr lang="en-US" sz="2800" baseline="-25000" dirty="0">
                <a:latin typeface="Times New Roman" pitchFamily="18" charset="0"/>
                <a:cs typeface="Times New Roman" pitchFamily="18" charset="0"/>
              </a:rPr>
              <a:t>ij</a:t>
            </a:r>
            <a:r>
              <a:rPr lang="en-US" sz="2800" dirty="0">
                <a:latin typeface="Times New Roman" pitchFamily="18" charset="0"/>
                <a:cs typeface="Times New Roman" pitchFamily="18" charset="0"/>
              </a:rPr>
              <a:t> = ∞ if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j) ∉ </a:t>
            </a:r>
            <a:r>
              <a:rPr lang="nn-NO" sz="2800" dirty="0">
                <a:latin typeface="Times New Roman" pitchFamily="18" charset="0"/>
                <a:cs typeface="Times New Roman" pitchFamily="18" charset="0"/>
              </a:rPr>
              <a:t>E</a:t>
            </a:r>
            <a:r>
              <a:rPr lang="en-US" sz="2800" dirty="0">
                <a:latin typeface="Times New Roman" pitchFamily="18" charset="0"/>
                <a:cs typeface="Times New Roman" pitchFamily="18" charset="0"/>
              </a:rPr>
              <a:t>.</a:t>
            </a:r>
          </a:p>
          <a:p>
            <a:pPr>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Let |V| = n and assume n &gt; 1.</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 tour of G is a directed simple cycle that includes every vertex in V.</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a:t>
            </a:r>
            <a:r>
              <a:rPr lang="en-US" sz="2800" b="1" dirty="0">
                <a:latin typeface="Times New Roman" pitchFamily="18" charset="0"/>
                <a:cs typeface="Times New Roman" pitchFamily="18" charset="0"/>
              </a:rPr>
              <a:t>cost of a tour </a:t>
            </a:r>
            <a:r>
              <a:rPr lang="en-US" sz="2800" dirty="0">
                <a:latin typeface="Times New Roman" pitchFamily="18" charset="0"/>
                <a:cs typeface="Times New Roman" pitchFamily="18" charset="0"/>
              </a:rPr>
              <a:t>is </a:t>
            </a:r>
            <a:r>
              <a:rPr lang="en-US" sz="2800" b="1" dirty="0">
                <a:latin typeface="Times New Roman" pitchFamily="18" charset="0"/>
                <a:cs typeface="Times New Roman" pitchFamily="18" charset="0"/>
              </a:rPr>
              <a:t>“the sum of the cost of the edges on the tour”.</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The traveling  sales person problem is </a:t>
            </a:r>
            <a:r>
              <a:rPr lang="en-US" sz="2800" b="1" dirty="0">
                <a:latin typeface="Times New Roman" pitchFamily="18" charset="0"/>
                <a:cs typeface="Times New Roman" pitchFamily="18" charset="0"/>
              </a:rPr>
              <a:t>to find a tour of minimum cost.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6477000"/>
          </a:xfrm>
        </p:spPr>
        <p:txBody>
          <a:bodyPr>
            <a:normAutofit/>
          </a:bodyPr>
          <a:lstStyle/>
          <a:p>
            <a:pPr>
              <a:buNone/>
            </a:pPr>
            <a:r>
              <a:rPr lang="en-US" dirty="0"/>
              <a:t>	</a:t>
            </a:r>
            <a:r>
              <a:rPr lang="en-US" dirty="0">
                <a:latin typeface="Times New Roman" pitchFamily="18" charset="0"/>
                <a:cs typeface="Times New Roman" pitchFamily="18" charset="0"/>
              </a:rPr>
              <a:t>The traveling sales person problem finds application in a variety of situations.</a:t>
            </a:r>
          </a:p>
          <a:p>
            <a:pPr>
              <a:buNone/>
            </a:pPr>
            <a:r>
              <a:rPr lang="en-US" dirty="0">
                <a:latin typeface="Times New Roman" pitchFamily="18" charset="0"/>
                <a:cs typeface="Times New Roman" pitchFamily="18" charset="0"/>
              </a:rPr>
              <a:t>	</a:t>
            </a:r>
            <a:r>
              <a:rPr lang="en-US" b="1" u="sng" dirty="0">
                <a:latin typeface="Times New Roman" pitchFamily="18" charset="0"/>
                <a:cs typeface="Times New Roman" pitchFamily="18" charset="0"/>
              </a:rPr>
              <a:t>Example 1</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-Suppose we have to route a postal van to pick up mail from mail boxes located at ‘n’ different sites. </a:t>
            </a:r>
          </a:p>
          <a:p>
            <a:pPr>
              <a:buNone/>
            </a:pPr>
            <a:r>
              <a:rPr lang="en-US" sz="2800" dirty="0">
                <a:latin typeface="Times New Roman" pitchFamily="18" charset="0"/>
                <a:cs typeface="Times New Roman" pitchFamily="18" charset="0"/>
              </a:rPr>
              <a:t>    -An ‘n + 1’ vertex graph can be used to represent the situation.</a:t>
            </a:r>
          </a:p>
          <a:p>
            <a:pPr>
              <a:buNone/>
            </a:pPr>
            <a:r>
              <a:rPr lang="en-US" sz="2800" dirty="0">
                <a:latin typeface="Times New Roman" pitchFamily="18" charset="0"/>
                <a:cs typeface="Times New Roman" pitchFamily="18" charset="0"/>
              </a:rPr>
              <a:t>	-One vertex represents the post office from which the Postal van starts and to which it must return.</a:t>
            </a:r>
          </a:p>
          <a:p>
            <a:pPr>
              <a:buNone/>
            </a:pPr>
            <a:r>
              <a:rPr lang="en-US" sz="2800" dirty="0">
                <a:latin typeface="Times New Roman" pitchFamily="18" charset="0"/>
                <a:cs typeface="Times New Roman" pitchFamily="18" charset="0"/>
              </a:rPr>
              <a:t>	-Edge(</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j)is assigned a cost equal to the distance from site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to site ‘j’. </a:t>
            </a:r>
          </a:p>
          <a:p>
            <a:pPr>
              <a:buNone/>
            </a:pPr>
            <a:r>
              <a:rPr lang="en-US" sz="2800" dirty="0">
                <a:latin typeface="Times New Roman" pitchFamily="18" charset="0"/>
                <a:cs typeface="Times New Roman" pitchFamily="18" charset="0"/>
              </a:rPr>
              <a:t>	-The route taken by the postal van is a tour, and we are interested in finding a tour of minimum length.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5821363"/>
          </a:xfrm>
        </p:spPr>
        <p:txBody>
          <a:bodyPr>
            <a:normAutofit/>
          </a:bodyPr>
          <a:lstStyle/>
          <a:p>
            <a:r>
              <a:rPr lang="en-US" b="1" u="sng" dirty="0">
                <a:latin typeface="Times New Roman" pitchFamily="18" charset="0"/>
                <a:cs typeface="Times New Roman" pitchFamily="18" charset="0"/>
              </a:rPr>
              <a:t>Example2:</a:t>
            </a:r>
          </a:p>
          <a:p>
            <a:pPr>
              <a:buNone/>
            </a:pPr>
            <a:r>
              <a:rPr lang="en-US" dirty="0"/>
              <a:t>	</a:t>
            </a:r>
            <a:r>
              <a:rPr lang="en-US" dirty="0">
                <a:latin typeface="Times New Roman" pitchFamily="18" charset="0"/>
                <a:cs typeface="Times New Roman" pitchFamily="18" charset="0"/>
              </a:rPr>
              <a:t>-suppose we wish to use a robot arm to tighten</a:t>
            </a:r>
          </a:p>
          <a:p>
            <a:pPr>
              <a:buNone/>
            </a:pPr>
            <a:r>
              <a:rPr lang="en-US" dirty="0">
                <a:latin typeface="Times New Roman" pitchFamily="18" charset="0"/>
                <a:cs typeface="Times New Roman" pitchFamily="18" charset="0"/>
              </a:rPr>
              <a:t> 	the nuts on some piece of machinery on an assembly line. </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-The arm will start from its initial position (which is over the first nut to be tightened), successively move to each of the remaining nuts, and return to the initial position.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a:latin typeface="Times New Roman" pitchFamily="18" charset="0"/>
                <a:cs typeface="Times New Roman" pitchFamily="18" charset="0"/>
              </a:rPr>
              <a:t>The path of the arm is clearly a tour on a graph in which vertices represent the nuts.</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 minimum-cost tour will minimize the time needed for the arm to complete its task      (note that only the total arm movement time is variable; the nut tightening time is independent of the tour).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u="sng" dirty="0">
                <a:latin typeface="Times New Roman" pitchFamily="18" charset="0"/>
                <a:cs typeface="Times New Roman" pitchFamily="18" charset="0"/>
              </a:rPr>
              <a:t>Example 3:</a:t>
            </a:r>
            <a:br>
              <a:rPr lang="en-US" b="1" u="sng"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228600" y="1066800"/>
            <a:ext cx="8458200" cy="5486400"/>
          </a:xfrm>
        </p:spPr>
        <p:txBody>
          <a:bodyPr>
            <a:normAutofit fontScale="77500" lnSpcReduction="20000"/>
          </a:bodyPr>
          <a:lstStyle/>
          <a:p>
            <a:pPr>
              <a:buNone/>
            </a:pPr>
            <a:r>
              <a:rPr lang="en-US" sz="3300" dirty="0">
                <a:latin typeface="Times New Roman" pitchFamily="18" charset="0"/>
                <a:cs typeface="Times New Roman" pitchFamily="18" charset="0"/>
              </a:rPr>
              <a:t>  -From a production environment in which several</a:t>
            </a:r>
          </a:p>
          <a:p>
            <a:pPr>
              <a:buNone/>
            </a:pPr>
            <a:r>
              <a:rPr lang="en-US" sz="3300" dirty="0">
                <a:latin typeface="Times New Roman" pitchFamily="18" charset="0"/>
                <a:cs typeface="Times New Roman" pitchFamily="18" charset="0"/>
              </a:rPr>
              <a:t>    commodities are manufactured on the same set of machines.</a:t>
            </a:r>
          </a:p>
          <a:p>
            <a:pPr>
              <a:buNone/>
            </a:pPr>
            <a:endParaRPr lang="en-US" sz="3300" dirty="0">
              <a:latin typeface="Times New Roman" pitchFamily="18" charset="0"/>
              <a:cs typeface="Times New Roman" pitchFamily="18" charset="0"/>
            </a:endParaRPr>
          </a:p>
          <a:p>
            <a:pPr>
              <a:buNone/>
            </a:pPr>
            <a:r>
              <a:rPr lang="en-US" sz="3300" dirty="0">
                <a:latin typeface="Times New Roman" pitchFamily="18" charset="0"/>
                <a:cs typeface="Times New Roman" pitchFamily="18" charset="0"/>
              </a:rPr>
              <a:t>  -The manufacture proceeds in cycles. In each production cycle, ‘n’ different commodities are produced.</a:t>
            </a:r>
          </a:p>
          <a:p>
            <a:pPr>
              <a:buNone/>
            </a:pPr>
            <a:endParaRPr lang="en-US" sz="3300" dirty="0">
              <a:latin typeface="Times New Roman" pitchFamily="18" charset="0"/>
              <a:cs typeface="Times New Roman" pitchFamily="18" charset="0"/>
            </a:endParaRPr>
          </a:p>
          <a:p>
            <a:pPr>
              <a:buNone/>
            </a:pPr>
            <a:r>
              <a:rPr lang="en-US" sz="3300" dirty="0">
                <a:latin typeface="Times New Roman" pitchFamily="18" charset="0"/>
                <a:cs typeface="Times New Roman" pitchFamily="18" charset="0"/>
              </a:rPr>
              <a:t>  -When the machines are changed from production of commodity ‘</a:t>
            </a:r>
            <a:r>
              <a:rPr lang="en-US" sz="3300" dirty="0" err="1">
                <a:latin typeface="Times New Roman" pitchFamily="18" charset="0"/>
                <a:cs typeface="Times New Roman" pitchFamily="18" charset="0"/>
              </a:rPr>
              <a:t>i</a:t>
            </a:r>
            <a:r>
              <a:rPr lang="en-US" sz="3300" dirty="0">
                <a:latin typeface="Times New Roman" pitchFamily="18" charset="0"/>
                <a:cs typeface="Times New Roman" pitchFamily="18" charset="0"/>
              </a:rPr>
              <a:t>’  to commodity ‘j’, a change over cost C</a:t>
            </a:r>
            <a:r>
              <a:rPr lang="en-US" sz="3300" baseline="-25000" dirty="0">
                <a:latin typeface="Times New Roman" pitchFamily="18" charset="0"/>
                <a:cs typeface="Times New Roman" pitchFamily="18" charset="0"/>
              </a:rPr>
              <a:t>ij</a:t>
            </a:r>
            <a:r>
              <a:rPr lang="en-US" sz="3300" dirty="0">
                <a:latin typeface="Times New Roman" pitchFamily="18" charset="0"/>
                <a:cs typeface="Times New Roman" pitchFamily="18" charset="0"/>
              </a:rPr>
              <a:t> is incurred.</a:t>
            </a:r>
          </a:p>
          <a:p>
            <a:pPr>
              <a:buNone/>
            </a:pPr>
            <a:endParaRPr lang="en-US" sz="3300" dirty="0">
              <a:latin typeface="Times New Roman" pitchFamily="18" charset="0"/>
              <a:cs typeface="Times New Roman" pitchFamily="18" charset="0"/>
            </a:endParaRPr>
          </a:p>
          <a:p>
            <a:pPr>
              <a:buNone/>
            </a:pPr>
            <a:r>
              <a:rPr lang="en-US" sz="3300" dirty="0">
                <a:latin typeface="Times New Roman" pitchFamily="18" charset="0"/>
                <a:cs typeface="Times New Roman" pitchFamily="18" charset="0"/>
              </a:rPr>
              <a:t>   -It is desired to find a sequence in which to manufacture these commodities.</a:t>
            </a:r>
          </a:p>
          <a:p>
            <a:pPr>
              <a:buNone/>
            </a:pPr>
            <a:r>
              <a:rPr 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096000"/>
          </a:xfrm>
        </p:spPr>
        <p:txBody>
          <a:bodyPr>
            <a:normAutofit fontScale="92500" lnSpcReduction="10000"/>
          </a:bodyPr>
          <a:lstStyle/>
          <a:p>
            <a:pPr>
              <a:buNone/>
            </a:pPr>
            <a:r>
              <a:rPr lang="en-US" dirty="0"/>
              <a:t>  -</a:t>
            </a:r>
            <a:r>
              <a:rPr lang="en-US" sz="2800" dirty="0">
                <a:latin typeface="Times New Roman" pitchFamily="18" charset="0"/>
                <a:cs typeface="Times New Roman" pitchFamily="18" charset="0"/>
              </a:rPr>
              <a:t>This sequence should minimize the sum of changeover costs(the remaining production costs are sequence independent).</a:t>
            </a: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 Since the manufacture proceeds cyclically, It is necessary to include the cost of starting the next cycle.</a:t>
            </a: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-This is just the change over cost from the last to the first commodity. </a:t>
            </a: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-Hence, this problem can be regarded as a traveling sales person problem on an ‘n’ vertex graph with edge</a:t>
            </a:r>
          </a:p>
          <a:p>
            <a:pPr>
              <a:buNone/>
            </a:pPr>
            <a:r>
              <a:rPr lang="en-US" sz="2800" dirty="0">
                <a:latin typeface="Times New Roman" pitchFamily="18" charset="0"/>
                <a:cs typeface="Times New Roman" pitchFamily="18" charset="0"/>
              </a:rPr>
              <a:t>    cost </a:t>
            </a:r>
            <a:r>
              <a:rPr lang="en-US" sz="2800" dirty="0" err="1">
                <a:latin typeface="Times New Roman" pitchFamily="18" charset="0"/>
                <a:cs typeface="Times New Roman" pitchFamily="18" charset="0"/>
              </a:rPr>
              <a:t>C</a:t>
            </a:r>
            <a:r>
              <a:rPr lang="en-US" sz="2800" baseline="-25000" dirty="0" err="1">
                <a:latin typeface="Times New Roman" pitchFamily="18" charset="0"/>
                <a:cs typeface="Times New Roman" pitchFamily="18" charset="0"/>
              </a:rPr>
              <a:t>ij</a:t>
            </a:r>
            <a:r>
              <a:rPr lang="en-US" sz="2800" dirty="0" err="1">
                <a:latin typeface="Times New Roman" pitchFamily="18" charset="0"/>
                <a:cs typeface="Times New Roman" pitchFamily="18" charset="0"/>
              </a:rPr>
              <a:t>'s</a:t>
            </a:r>
            <a:r>
              <a:rPr lang="en-US" sz="2800" dirty="0">
                <a:latin typeface="Times New Roman" pitchFamily="18" charset="0"/>
                <a:cs typeface="Times New Roman" pitchFamily="18" charset="0"/>
              </a:rPr>
              <a:t> being the change over cost from commodity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to commodity ’j’.</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5897563"/>
          </a:xfrm>
        </p:spPr>
        <p:txBody>
          <a:bodyPr>
            <a:normAutofit/>
          </a:bodyPr>
          <a:lstStyle/>
          <a:p>
            <a:pPr>
              <a:buFontTx/>
              <a:buChar char="-"/>
            </a:pPr>
            <a:r>
              <a:rPr lang="en-US" sz="3100" dirty="0">
                <a:latin typeface="Times New Roman" pitchFamily="18" charset="0"/>
                <a:cs typeface="Times New Roman" pitchFamily="18" charset="0"/>
              </a:rPr>
              <a:t>In the following discussion we shall, without loss of generality, regard a tour to be a simple path that starts and ends at vertex ‘1’.</a:t>
            </a:r>
          </a:p>
          <a:p>
            <a:pPr>
              <a:buFontTx/>
              <a:buChar char="-"/>
            </a:pPr>
            <a:endParaRPr lang="en-US" sz="3100" dirty="0">
              <a:latin typeface="Times New Roman" pitchFamily="18" charset="0"/>
              <a:cs typeface="Times New Roman" pitchFamily="18" charset="0"/>
            </a:endParaRPr>
          </a:p>
          <a:p>
            <a:pPr>
              <a:buNone/>
            </a:pPr>
            <a:r>
              <a:rPr lang="en-US" sz="3100" dirty="0">
                <a:latin typeface="Times New Roman" pitchFamily="18" charset="0"/>
                <a:cs typeface="Times New Roman" pitchFamily="18" charset="0"/>
              </a:rPr>
              <a:t>-	Every tour consists of an edge (</a:t>
            </a:r>
            <a:r>
              <a:rPr lang="en-US" sz="3100" dirty="0" err="1">
                <a:latin typeface="Times New Roman" pitchFamily="18" charset="0"/>
                <a:cs typeface="Times New Roman" pitchFamily="18" charset="0"/>
              </a:rPr>
              <a:t>i</a:t>
            </a:r>
            <a:r>
              <a:rPr lang="en-US" sz="3100" dirty="0">
                <a:latin typeface="Times New Roman" pitchFamily="18" charset="0"/>
                <a:cs typeface="Times New Roman" pitchFamily="18" charset="0"/>
              </a:rPr>
              <a:t>, k) for some </a:t>
            </a:r>
          </a:p>
          <a:p>
            <a:pPr>
              <a:buNone/>
            </a:pPr>
            <a:r>
              <a:rPr lang="en-US" sz="3100" dirty="0">
                <a:latin typeface="Times New Roman" pitchFamily="18" charset="0"/>
                <a:cs typeface="Times New Roman" pitchFamily="18" charset="0"/>
              </a:rPr>
              <a:t>	k ∈V-{1}. and a path from vertex ‘k’ to vertex ‘1’.</a:t>
            </a:r>
          </a:p>
          <a:p>
            <a:pPr>
              <a:buNone/>
            </a:pPr>
            <a:endParaRPr lang="en-US" sz="3100" dirty="0">
              <a:latin typeface="Times New Roman" pitchFamily="18" charset="0"/>
              <a:cs typeface="Times New Roman" pitchFamily="18" charset="0"/>
            </a:endParaRPr>
          </a:p>
          <a:p>
            <a:pPr>
              <a:buFontTx/>
              <a:buChar char="-"/>
            </a:pPr>
            <a:r>
              <a:rPr lang="en-US" sz="3100" dirty="0">
                <a:latin typeface="Times New Roman" pitchFamily="18" charset="0"/>
                <a:cs typeface="Times New Roman" pitchFamily="18" charset="0"/>
              </a:rPr>
              <a:t>The path from vertex ‘k’ to vertex ‘1’ goes through each vertex in V-{1,k} exactly once.</a:t>
            </a:r>
          </a:p>
          <a:p>
            <a:pPr>
              <a:buNone/>
            </a:pPr>
            <a:endParaRPr lang="en-US" dirty="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686800" cy="5745163"/>
          </a:xfrm>
        </p:spPr>
        <p:txBody>
          <a:bodyPr>
            <a:normAutofit/>
          </a:bodyPr>
          <a:lstStyle/>
          <a:p>
            <a:pPr>
              <a:buFontTx/>
              <a:buChar char="-"/>
            </a:pPr>
            <a:r>
              <a:rPr lang="en-US" dirty="0">
                <a:latin typeface="Times New Roman" pitchFamily="18" charset="0"/>
                <a:cs typeface="Times New Roman" pitchFamily="18" charset="0"/>
              </a:rPr>
              <a:t>It is easy to see that if the tour is optimal, then the path from ‘k’ to ‘1’ must be a shortest ‘k’ to ‘1’ path going through all vertices in V-{1,k} .</a:t>
            </a:r>
          </a:p>
          <a:p>
            <a:pPr>
              <a:buFontTx/>
              <a:buChar char="-"/>
            </a:pPr>
            <a:endParaRPr lang="en-US" dirty="0">
              <a:latin typeface="Times New Roman" pitchFamily="18" charset="0"/>
              <a:cs typeface="Times New Roman" pitchFamily="18" charset="0"/>
            </a:endParaRPr>
          </a:p>
          <a:p>
            <a:pPr>
              <a:buFontTx/>
              <a:buChar char="-"/>
            </a:pPr>
            <a:r>
              <a:rPr lang="en-US" dirty="0">
                <a:latin typeface="Times New Roman" pitchFamily="18" charset="0"/>
                <a:cs typeface="Times New Roman" pitchFamily="18" charset="0"/>
              </a:rPr>
              <a:t>Hence, the principle of optimality holds.</a:t>
            </a:r>
          </a:p>
          <a:p>
            <a:pPr>
              <a:buFontTx/>
              <a:buChar char="-"/>
            </a:pPr>
            <a:endParaRPr lang="en-US" dirty="0">
              <a:latin typeface="Times New Roman" pitchFamily="18" charset="0"/>
              <a:cs typeface="Times New Roman" pitchFamily="18" charset="0"/>
            </a:endParaRPr>
          </a:p>
          <a:p>
            <a:pPr>
              <a:buFontTx/>
              <a:buChar char="-"/>
            </a:pPr>
            <a:r>
              <a:rPr lang="en-US" dirty="0">
                <a:latin typeface="Times New Roman" pitchFamily="18" charset="0"/>
                <a:cs typeface="Times New Roman" pitchFamily="18" charset="0"/>
              </a:rPr>
              <a:t> Let g(</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S) be the length of a shortest path starting at vertex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,going through all vertices in ‘S’, and terminating at vertex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668963"/>
          </a:xfrm>
        </p:spPr>
        <p:txBody>
          <a:bodyPr>
            <a:normAutofit fontScale="92500" lnSpcReduction="20000"/>
          </a:bodyPr>
          <a:lstStyle/>
          <a:p>
            <a:pPr>
              <a:buNone/>
            </a:pPr>
            <a:r>
              <a:rPr lang="en-US" dirty="0">
                <a:latin typeface="Times New Roman" pitchFamily="18" charset="0"/>
                <a:cs typeface="Times New Roman" pitchFamily="18" charset="0"/>
              </a:rPr>
              <a:t>  -Two main properties of a problem suggest that the given problem can be solved using Dynamic Programming. </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1.</a:t>
            </a:r>
            <a:r>
              <a:rPr lang="en-US" b="1" dirty="0">
                <a:latin typeface="Times New Roman" pitchFamily="18" charset="0"/>
                <a:cs typeface="Times New Roman" pitchFamily="18" charset="0"/>
              </a:rPr>
              <a:t>Overlapping sub-problems.</a:t>
            </a:r>
          </a:p>
          <a:p>
            <a:pPr>
              <a:buNone/>
            </a:pPr>
            <a:endParaRPr lang="en-US" b="1" dirty="0">
              <a:latin typeface="Times New Roman" pitchFamily="18" charset="0"/>
              <a:cs typeface="Times New Roman" pitchFamily="18" charset="0"/>
            </a:endParaRPr>
          </a:p>
          <a:p>
            <a:pPr>
              <a:buNone/>
            </a:pPr>
            <a:r>
              <a:rPr lang="en-US" b="1" dirty="0">
                <a:latin typeface="Times New Roman" pitchFamily="18" charset="0"/>
                <a:cs typeface="Times New Roman" pitchFamily="18" charset="0"/>
              </a:rPr>
              <a:t> 2.Optimal substructure</a:t>
            </a:r>
            <a:r>
              <a:rPr lang="en-US" dirty="0">
                <a:latin typeface="Times New Roman" pitchFamily="18" charset="0"/>
                <a:cs typeface="Times New Roman" pitchFamily="18" charset="0"/>
              </a:rPr>
              <a:t>.</a:t>
            </a: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-&gt; In Dynamic programming every problem solved using </a:t>
            </a:r>
            <a:r>
              <a:rPr lang="en-US" b="1" dirty="0">
                <a:latin typeface="Times New Roman" pitchFamily="18" charset="0"/>
                <a:cs typeface="Times New Roman" pitchFamily="18" charset="0"/>
              </a:rPr>
              <a:t>“bellman’s principle of optimality” </a:t>
            </a:r>
            <a:r>
              <a:rPr lang="en-US" dirty="0" err="1">
                <a:latin typeface="Times New Roman" pitchFamily="18" charset="0"/>
                <a:cs typeface="Times New Roman" pitchFamily="18" charset="0"/>
              </a:rPr>
              <a:t>i.e</a:t>
            </a:r>
            <a:r>
              <a:rPr lang="en-US" dirty="0">
                <a:latin typeface="Times New Roman" pitchFamily="18" charset="0"/>
                <a:cs typeface="Times New Roman" pitchFamily="18" charset="0"/>
              </a:rPr>
              <a:t> “ the output of stage ‘1’ will be given as to stage ‘2’, the output of stage ‘2’ will be given as to stage ‘3’,…………..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5897563"/>
          </a:xfrm>
        </p:spPr>
        <p:txBody>
          <a:bodyPr/>
          <a:lstStyle/>
          <a:p>
            <a:pPr>
              <a:buFontTx/>
              <a:buChar char="-"/>
            </a:pPr>
            <a:r>
              <a:rPr lang="en-US" dirty="0">
                <a:latin typeface="Times New Roman" pitchFamily="18" charset="0"/>
                <a:cs typeface="Times New Roman" pitchFamily="18" charset="0"/>
              </a:rPr>
              <a:t>The function g(1 ,V-{1}) is the length of an optimal sales person tour.</a:t>
            </a:r>
          </a:p>
          <a:p>
            <a:pPr>
              <a:buFontTx/>
              <a:buChar char="-"/>
            </a:pPr>
            <a:endParaRPr lang="en-US" dirty="0">
              <a:latin typeface="Times New Roman" pitchFamily="18" charset="0"/>
              <a:cs typeface="Times New Roman" pitchFamily="18" charset="0"/>
            </a:endParaRPr>
          </a:p>
          <a:p>
            <a:pPr>
              <a:buFontTx/>
              <a:buChar char="-"/>
            </a:pPr>
            <a:r>
              <a:rPr lang="en-US" dirty="0">
                <a:latin typeface="Times New Roman" pitchFamily="18" charset="0"/>
                <a:cs typeface="Times New Roman" pitchFamily="18" charset="0"/>
              </a:rPr>
              <a:t>From the principal of optimality it follows that</a:t>
            </a:r>
          </a:p>
          <a:p>
            <a:pPr>
              <a:buNone/>
            </a:pPr>
            <a:r>
              <a:rPr lang="en-US" dirty="0">
                <a:latin typeface="Times New Roman" pitchFamily="18" charset="0"/>
                <a:cs typeface="Times New Roman" pitchFamily="18" charset="0"/>
              </a:rPr>
              <a:t>	</a:t>
            </a:r>
            <a:endParaRPr lang="en-US" dirty="0">
              <a:latin typeface="Times New Roman" pitchFamily="18" charset="0"/>
              <a:cs typeface="Times New Roman" pitchFamily="18" charset="0"/>
              <a:sym typeface="Wingdings" pitchFamily="2" charset="2"/>
            </a:endParaRPr>
          </a:p>
          <a:p>
            <a:pPr>
              <a:buNone/>
            </a:pPr>
            <a:endParaRPr lang="en-US" dirty="0">
              <a:latin typeface="Times New Roman" pitchFamily="18" charset="0"/>
              <a:cs typeface="Times New Roman" pitchFamily="18" charset="0"/>
            </a:endParaRPr>
          </a:p>
          <a:p>
            <a:pPr>
              <a:buFontTx/>
              <a:buChar char="-"/>
            </a:pPr>
            <a:r>
              <a:rPr lang="en-US" dirty="0">
                <a:latin typeface="Times New Roman" pitchFamily="18" charset="0"/>
                <a:cs typeface="Times New Roman" pitchFamily="18" charset="0"/>
              </a:rPr>
              <a:t>Generalizing (from Eq.1) , we obtain(for </a:t>
            </a:r>
            <a:r>
              <a:rPr lang="en-US" dirty="0" err="1">
                <a:latin typeface="Times New Roman" pitchFamily="18" charset="0"/>
                <a:cs typeface="Times New Roman" pitchFamily="18" charset="0"/>
              </a:rPr>
              <a:t>i∉S</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a:t>
            </a:r>
            <a:endParaRPr lang="en-US" b="1" dirty="0">
              <a:latin typeface="Times New Roman" pitchFamily="18" charset="0"/>
              <a:cs typeface="Times New Roman" pitchFamily="18" charset="0"/>
            </a:endParaRPr>
          </a:p>
          <a:p>
            <a:pPr>
              <a:buFontTx/>
              <a:buChar char="-"/>
            </a:pPr>
            <a:endParaRPr lang="en-US" dirty="0"/>
          </a:p>
        </p:txBody>
      </p:sp>
      <p:sp>
        <p:nvSpPr>
          <p:cNvPr id="4" name="Rectangle 3"/>
          <p:cNvSpPr/>
          <p:nvPr/>
        </p:nvSpPr>
        <p:spPr>
          <a:xfrm>
            <a:off x="381000" y="4495800"/>
            <a:ext cx="6858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a:solidFill>
                  <a:schemeClr val="bg1">
                    <a:lumMod val="95000"/>
                  </a:schemeClr>
                </a:solidFill>
                <a:latin typeface="Times New Roman" pitchFamily="18" charset="0"/>
                <a:cs typeface="Times New Roman" pitchFamily="18" charset="0"/>
              </a:rPr>
              <a:t>g(</a:t>
            </a:r>
            <a:r>
              <a:rPr lang="en-US" sz="3600" b="1" dirty="0" err="1">
                <a:solidFill>
                  <a:schemeClr val="bg1">
                    <a:lumMod val="95000"/>
                  </a:schemeClr>
                </a:solidFill>
                <a:latin typeface="Times New Roman" pitchFamily="18" charset="0"/>
                <a:cs typeface="Times New Roman" pitchFamily="18" charset="0"/>
              </a:rPr>
              <a:t>i</a:t>
            </a:r>
            <a:r>
              <a:rPr lang="en-US" sz="3600" b="1" dirty="0">
                <a:solidFill>
                  <a:schemeClr val="bg1">
                    <a:lumMod val="95000"/>
                  </a:schemeClr>
                </a:solidFill>
                <a:latin typeface="Times New Roman" pitchFamily="18" charset="0"/>
                <a:cs typeface="Times New Roman" pitchFamily="18" charset="0"/>
              </a:rPr>
              <a:t> , S) = </a:t>
            </a:r>
            <a:r>
              <a:rPr lang="en-US" sz="3600" b="1" dirty="0" err="1">
                <a:solidFill>
                  <a:schemeClr val="bg1">
                    <a:lumMod val="95000"/>
                  </a:schemeClr>
                </a:solidFill>
                <a:latin typeface="Times New Roman" pitchFamily="18" charset="0"/>
                <a:cs typeface="Times New Roman" pitchFamily="18" charset="0"/>
              </a:rPr>
              <a:t>min</a:t>
            </a:r>
            <a:r>
              <a:rPr lang="en-US" sz="3600" b="1" baseline="-26000" dirty="0" err="1">
                <a:solidFill>
                  <a:schemeClr val="bg1">
                    <a:lumMod val="95000"/>
                  </a:schemeClr>
                </a:solidFill>
                <a:latin typeface="Times New Roman" pitchFamily="18" charset="0"/>
                <a:cs typeface="Times New Roman" pitchFamily="18" charset="0"/>
              </a:rPr>
              <a:t>j∈S</a:t>
            </a:r>
            <a:r>
              <a:rPr lang="en-US" sz="3600" b="1" dirty="0">
                <a:solidFill>
                  <a:schemeClr val="bg1">
                    <a:lumMod val="95000"/>
                  </a:schemeClr>
                </a:solidFill>
                <a:latin typeface="Times New Roman" pitchFamily="18" charset="0"/>
                <a:cs typeface="Times New Roman" pitchFamily="18" charset="0"/>
              </a:rPr>
              <a:t>{c </a:t>
            </a:r>
            <a:r>
              <a:rPr lang="en-US" sz="3600" b="1" baseline="-25000" dirty="0" err="1">
                <a:solidFill>
                  <a:schemeClr val="bg1">
                    <a:lumMod val="95000"/>
                  </a:schemeClr>
                </a:solidFill>
                <a:latin typeface="Times New Roman" pitchFamily="18" charset="0"/>
                <a:cs typeface="Times New Roman" pitchFamily="18" charset="0"/>
              </a:rPr>
              <a:t>i</a:t>
            </a:r>
            <a:r>
              <a:rPr lang="en-US" sz="3600" b="1" baseline="-25000" dirty="0">
                <a:solidFill>
                  <a:schemeClr val="bg1">
                    <a:lumMod val="95000"/>
                  </a:schemeClr>
                </a:solidFill>
                <a:latin typeface="Times New Roman" pitchFamily="18" charset="0"/>
                <a:cs typeface="Times New Roman" pitchFamily="18" charset="0"/>
              </a:rPr>
              <a:t> j</a:t>
            </a:r>
            <a:r>
              <a:rPr lang="en-US" sz="3600" b="1" dirty="0">
                <a:solidFill>
                  <a:schemeClr val="bg1">
                    <a:lumMod val="95000"/>
                  </a:schemeClr>
                </a:solidFill>
                <a:latin typeface="Times New Roman" pitchFamily="18" charset="0"/>
                <a:cs typeface="Times New Roman" pitchFamily="18" charset="0"/>
              </a:rPr>
              <a:t>+ g( j , S -{ j})}</a:t>
            </a:r>
            <a:endParaRPr lang="en-US" sz="3600" dirty="0">
              <a:solidFill>
                <a:schemeClr val="bg1">
                  <a:lumMod val="95000"/>
                </a:schemeClr>
              </a:solidFill>
            </a:endParaRPr>
          </a:p>
        </p:txBody>
      </p:sp>
      <p:sp>
        <p:nvSpPr>
          <p:cNvPr id="5" name="Rectangle 4"/>
          <p:cNvSpPr/>
          <p:nvPr/>
        </p:nvSpPr>
        <p:spPr>
          <a:xfrm>
            <a:off x="381000" y="2667000"/>
            <a:ext cx="71628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itchFamily="18" charset="0"/>
                <a:cs typeface="Times New Roman" pitchFamily="18" charset="0"/>
              </a:rPr>
              <a:t>g(1,V-{1})=min</a:t>
            </a:r>
            <a:r>
              <a:rPr lang="en-US" sz="3200" baseline="-25000" dirty="0">
                <a:latin typeface="Times New Roman" pitchFamily="18" charset="0"/>
                <a:cs typeface="Times New Roman" pitchFamily="18" charset="0"/>
              </a:rPr>
              <a:t>2≤k ≤ n</a:t>
            </a:r>
            <a:r>
              <a:rPr lang="en-US" sz="3200" dirty="0">
                <a:latin typeface="Times New Roman" pitchFamily="18" charset="0"/>
                <a:cs typeface="Times New Roman" pitchFamily="18" charset="0"/>
              </a:rPr>
              <a:t>{c</a:t>
            </a:r>
            <a:r>
              <a:rPr lang="en-US" sz="3200" baseline="-25000" dirty="0">
                <a:latin typeface="Times New Roman" pitchFamily="18" charset="0"/>
                <a:cs typeface="Times New Roman" pitchFamily="18" charset="0"/>
              </a:rPr>
              <a:t>1k</a:t>
            </a:r>
            <a:r>
              <a:rPr lang="en-US" sz="3200" dirty="0">
                <a:latin typeface="Times New Roman" pitchFamily="18" charset="0"/>
                <a:cs typeface="Times New Roman" pitchFamily="18" charset="0"/>
              </a:rPr>
              <a:t>+ g(</a:t>
            </a:r>
            <a:r>
              <a:rPr lang="en-US" sz="3200" dirty="0" err="1">
                <a:latin typeface="Times New Roman" pitchFamily="18" charset="0"/>
                <a:cs typeface="Times New Roman" pitchFamily="18" charset="0"/>
              </a:rPr>
              <a:t>k,V</a:t>
            </a:r>
            <a:r>
              <a:rPr lang="en-US" sz="3200" dirty="0">
                <a:latin typeface="Times New Roman" pitchFamily="18" charset="0"/>
                <a:cs typeface="Times New Roman" pitchFamily="18" charset="0"/>
              </a:rPr>
              <a:t> -{1,k})}</a:t>
            </a:r>
            <a:endParaRPr lang="en-US" sz="3200" dirty="0"/>
          </a:p>
        </p:txBody>
      </p:sp>
      <p:cxnSp>
        <p:nvCxnSpPr>
          <p:cNvPr id="7" name="Straight Arrow Connector 6"/>
          <p:cNvCxnSpPr/>
          <p:nvPr/>
        </p:nvCxnSpPr>
        <p:spPr>
          <a:xfrm flipV="1">
            <a:off x="7543800" y="3124200"/>
            <a:ext cx="457200" cy="36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001000" y="2895600"/>
            <a:ext cx="914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Eq.1</a:t>
            </a:r>
            <a:endParaRPr lang="en-US" b="1" dirty="0"/>
          </a:p>
        </p:txBody>
      </p:sp>
      <p:cxnSp>
        <p:nvCxnSpPr>
          <p:cNvPr id="11" name="Straight Arrow Connector 10"/>
          <p:cNvCxnSpPr/>
          <p:nvPr/>
        </p:nvCxnSpPr>
        <p:spPr>
          <a:xfrm>
            <a:off x="7315200" y="50292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924800" y="4800600"/>
            <a:ext cx="990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Eq.2</a:t>
            </a:r>
            <a:endParaRPr lang="en-US"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a:bodyPr>
          <a:lstStyle/>
          <a:p>
            <a:pPr>
              <a:buNone/>
            </a:pPr>
            <a:r>
              <a:rPr lang="en-US" dirty="0">
                <a:latin typeface="Times New Roman" pitchFamily="18" charset="0"/>
                <a:cs typeface="Times New Roman" pitchFamily="18" charset="0"/>
              </a:rPr>
              <a:t>-	Eq.1 can be solved for g(1,V-{1}) if we know  g(k, V -{1, k}) for all choices of ‘k’. </a:t>
            </a:r>
          </a:p>
          <a:p>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The ‘g’ values can be obtained by using Eq.2</a:t>
            </a:r>
          </a:p>
          <a:p>
            <a:pPr>
              <a:buNone/>
            </a:pPr>
            <a:r>
              <a:rPr lang="en-US" dirty="0">
                <a:latin typeface="Times New Roman" pitchFamily="18" charset="0"/>
                <a:cs typeface="Times New Roman" pitchFamily="18" charset="0"/>
              </a:rPr>
              <a:t>-	Clearly ,</a:t>
            </a:r>
          </a:p>
          <a:p>
            <a:pPr>
              <a:buNone/>
            </a:pPr>
            <a:r>
              <a:rPr lang="en-US" dirty="0">
                <a:latin typeface="Times New Roman" pitchFamily="18" charset="0"/>
                <a:cs typeface="Times New Roman" pitchFamily="18" charset="0"/>
              </a:rPr>
              <a:t>			</a:t>
            </a:r>
          </a:p>
          <a:p>
            <a:pPr>
              <a:buNone/>
            </a:pPr>
            <a:r>
              <a:rPr lang="en-US" sz="3100" dirty="0">
                <a:latin typeface="Times New Roman" pitchFamily="18" charset="0"/>
                <a:cs typeface="Times New Roman" pitchFamily="18" charset="0"/>
              </a:rPr>
              <a:t>-	Hence, we can use (Eq.2) obtain  </a:t>
            </a:r>
            <a:r>
              <a:rPr lang="en-US" sz="3100" b="1" dirty="0">
                <a:latin typeface="Times New Roman" pitchFamily="18" charset="0"/>
                <a:cs typeface="Times New Roman" pitchFamily="18" charset="0"/>
              </a:rPr>
              <a:t>g(</a:t>
            </a:r>
            <a:r>
              <a:rPr lang="en-US" sz="3100" b="1" dirty="0" err="1">
                <a:latin typeface="Times New Roman" pitchFamily="18" charset="0"/>
                <a:cs typeface="Times New Roman" pitchFamily="18" charset="0"/>
              </a:rPr>
              <a:t>i</a:t>
            </a:r>
            <a:r>
              <a:rPr lang="en-US" sz="3100" b="1" dirty="0">
                <a:latin typeface="Times New Roman" pitchFamily="18" charset="0"/>
                <a:cs typeface="Times New Roman" pitchFamily="18" charset="0"/>
              </a:rPr>
              <a:t> , S) </a:t>
            </a:r>
            <a:r>
              <a:rPr lang="en-US" sz="3100" dirty="0">
                <a:latin typeface="Times New Roman" pitchFamily="18" charset="0"/>
                <a:cs typeface="Times New Roman" pitchFamily="18" charset="0"/>
              </a:rPr>
              <a:t>for all S</a:t>
            </a:r>
          </a:p>
          <a:p>
            <a:pPr>
              <a:buNone/>
            </a:pPr>
            <a:r>
              <a:rPr lang="en-US" sz="3100" dirty="0">
                <a:latin typeface="Times New Roman" pitchFamily="18" charset="0"/>
                <a:cs typeface="Times New Roman" pitchFamily="18" charset="0"/>
              </a:rPr>
              <a:t>	of size 1.</a:t>
            </a:r>
          </a:p>
          <a:p>
            <a:pPr>
              <a:buFontTx/>
              <a:buChar char="-"/>
            </a:pPr>
            <a:r>
              <a:rPr lang="en-US" sz="3100" dirty="0">
                <a:latin typeface="Times New Roman" pitchFamily="18" charset="0"/>
                <a:cs typeface="Times New Roman" pitchFamily="18" charset="0"/>
              </a:rPr>
              <a:t>Then we can obtain </a:t>
            </a:r>
            <a:r>
              <a:rPr lang="en-US" sz="3100" b="1" dirty="0">
                <a:latin typeface="Times New Roman" pitchFamily="18" charset="0"/>
                <a:cs typeface="Times New Roman" pitchFamily="18" charset="0"/>
              </a:rPr>
              <a:t>g(</a:t>
            </a:r>
            <a:r>
              <a:rPr lang="en-US" sz="3100" b="1" dirty="0" err="1">
                <a:latin typeface="Times New Roman" pitchFamily="18" charset="0"/>
                <a:cs typeface="Times New Roman" pitchFamily="18" charset="0"/>
              </a:rPr>
              <a:t>i</a:t>
            </a:r>
            <a:r>
              <a:rPr lang="en-US" sz="3100" b="1" dirty="0">
                <a:latin typeface="Times New Roman" pitchFamily="18" charset="0"/>
                <a:cs typeface="Times New Roman" pitchFamily="18" charset="0"/>
              </a:rPr>
              <a:t> ,S) </a:t>
            </a:r>
            <a:r>
              <a:rPr lang="en-US" sz="3100" dirty="0">
                <a:latin typeface="Times New Roman" pitchFamily="18" charset="0"/>
                <a:cs typeface="Times New Roman" pitchFamily="18" charset="0"/>
              </a:rPr>
              <a:t>for ‘S’ with |S|= 2, and so on.</a:t>
            </a:r>
          </a:p>
          <a:p>
            <a:pPr>
              <a:buFontTx/>
              <a:buChar char="-"/>
            </a:pPr>
            <a:r>
              <a:rPr lang="en-US" sz="3100" dirty="0">
                <a:latin typeface="Times New Roman" pitchFamily="18" charset="0"/>
                <a:cs typeface="Times New Roman" pitchFamily="18" charset="0"/>
              </a:rPr>
              <a:t>When |S| &lt; n -1, the values of  ‘</a:t>
            </a:r>
            <a:r>
              <a:rPr lang="en-US" sz="3100" dirty="0" err="1">
                <a:latin typeface="Times New Roman" pitchFamily="18" charset="0"/>
                <a:cs typeface="Times New Roman" pitchFamily="18" charset="0"/>
              </a:rPr>
              <a:t>i</a:t>
            </a:r>
            <a:r>
              <a:rPr lang="en-US" sz="3100" dirty="0">
                <a:latin typeface="Times New Roman" pitchFamily="18" charset="0"/>
                <a:cs typeface="Times New Roman" pitchFamily="18" charset="0"/>
              </a:rPr>
              <a:t>’ and ‘S’ for which </a:t>
            </a:r>
            <a:r>
              <a:rPr lang="en-US" sz="3100" b="1" dirty="0">
                <a:latin typeface="Times New Roman" pitchFamily="18" charset="0"/>
                <a:cs typeface="Times New Roman" pitchFamily="18" charset="0"/>
              </a:rPr>
              <a:t>g(</a:t>
            </a:r>
            <a:r>
              <a:rPr lang="en-US" sz="3100" b="1" dirty="0" err="1">
                <a:latin typeface="Times New Roman" pitchFamily="18" charset="0"/>
                <a:cs typeface="Times New Roman" pitchFamily="18" charset="0"/>
              </a:rPr>
              <a:t>i</a:t>
            </a:r>
            <a:r>
              <a:rPr lang="en-US" sz="3100" b="1" dirty="0">
                <a:latin typeface="Times New Roman" pitchFamily="18" charset="0"/>
                <a:cs typeface="Times New Roman" pitchFamily="18" charset="0"/>
              </a:rPr>
              <a:t> , S) </a:t>
            </a:r>
            <a:r>
              <a:rPr lang="en-US" sz="3100" dirty="0">
                <a:latin typeface="Times New Roman" pitchFamily="18" charset="0"/>
                <a:cs typeface="Times New Roman" pitchFamily="18" charset="0"/>
              </a:rPr>
              <a:t>is needed are such that i≠1,1</a:t>
            </a:r>
            <a:r>
              <a:rPr lang="en-US" sz="2800" dirty="0"/>
              <a:t> ∉ S  and  </a:t>
            </a:r>
            <a:r>
              <a:rPr lang="en-US" sz="3600" dirty="0" err="1">
                <a:latin typeface="Times New Roman" pitchFamily="18" charset="0"/>
                <a:cs typeface="Times New Roman" pitchFamily="18" charset="0"/>
              </a:rPr>
              <a:t>i</a:t>
            </a:r>
            <a:r>
              <a:rPr lang="en-US" sz="2800" dirty="0"/>
              <a:t> ∉ S. </a:t>
            </a:r>
            <a:endParaRPr lang="en-US" sz="3100" dirty="0">
              <a:latin typeface="Times New Roman" pitchFamily="18" charset="0"/>
              <a:cs typeface="Times New Roman" pitchFamily="18" charset="0"/>
            </a:endParaRPr>
          </a:p>
        </p:txBody>
      </p:sp>
      <p:sp>
        <p:nvSpPr>
          <p:cNvPr id="4" name="Rectangle 3"/>
          <p:cNvSpPr/>
          <p:nvPr/>
        </p:nvSpPr>
        <p:spPr>
          <a:xfrm>
            <a:off x="2362200" y="2286000"/>
            <a:ext cx="44196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atin typeface="Times New Roman" pitchFamily="18" charset="0"/>
                <a:cs typeface="Times New Roman" pitchFamily="18" charset="0"/>
              </a:rPr>
              <a:t>g(</a:t>
            </a:r>
            <a:r>
              <a:rPr lang="en-US" sz="3600" b="1" dirty="0" err="1">
                <a:latin typeface="Times New Roman" pitchFamily="18" charset="0"/>
                <a:cs typeface="Times New Roman" pitchFamily="18" charset="0"/>
              </a:rPr>
              <a:t>i</a:t>
            </a:r>
            <a:r>
              <a:rPr lang="en-US" sz="3600" b="1" dirty="0">
                <a:latin typeface="Times New Roman" pitchFamily="18" charset="0"/>
                <a:cs typeface="Times New Roman" pitchFamily="18" charset="0"/>
              </a:rPr>
              <a:t>, Ø) = C</a:t>
            </a:r>
            <a:r>
              <a:rPr lang="en-US" sz="3600" b="1" baseline="-25000" dirty="0">
                <a:latin typeface="Times New Roman" pitchFamily="18" charset="0"/>
                <a:cs typeface="Times New Roman" pitchFamily="18" charset="0"/>
              </a:rPr>
              <a:t>i1</a:t>
            </a: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i</a:t>
            </a:r>
            <a:r>
              <a:rPr lang="en-US" sz="3600" b="1" dirty="0">
                <a:latin typeface="Times New Roman" pitchFamily="18" charset="0"/>
                <a:cs typeface="Times New Roman" pitchFamily="18" charset="0"/>
              </a:rPr>
              <a:t> ≤ n.</a:t>
            </a:r>
            <a:endParaRPr lang="en-US" sz="3600" b="1" dirty="0"/>
          </a:p>
        </p:txBody>
      </p:sp>
      <p:cxnSp>
        <p:nvCxnSpPr>
          <p:cNvPr id="6" name="Straight Arrow Connector 5"/>
          <p:cNvCxnSpPr/>
          <p:nvPr/>
        </p:nvCxnSpPr>
        <p:spPr>
          <a:xfrm>
            <a:off x="6781800" y="25908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7162800" y="2362200"/>
            <a:ext cx="990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Times New Roman" pitchFamily="18" charset="0"/>
                <a:cs typeface="Times New Roman" pitchFamily="18" charset="0"/>
              </a:rPr>
              <a:t>Eq.3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686800" cy="5897563"/>
          </a:xfrm>
        </p:spPr>
        <p:txBody>
          <a:bodyPr/>
          <a:lstStyle/>
          <a:p>
            <a:r>
              <a:rPr lang="en-US" dirty="0">
                <a:latin typeface="Times New Roman" pitchFamily="18" charset="0"/>
                <a:cs typeface="Times New Roman" pitchFamily="18" charset="0"/>
              </a:rPr>
              <a:t>Example: Consider the directed graph of Figure (a). The edge lengths are given by matrix c of Figure (b).</a:t>
            </a:r>
            <a:r>
              <a:rPr lang="en-US" dirty="0"/>
              <a:t> </a:t>
            </a:r>
            <a:r>
              <a:rPr lang="en-US" sz="3000" dirty="0">
                <a:latin typeface="Times New Roman" pitchFamily="18" charset="0"/>
                <a:cs typeface="Times New Roman" pitchFamily="18" charset="0"/>
              </a:rPr>
              <a:t>we will illustrate the steps to solve the travelling salesman problem.</a:t>
            </a:r>
          </a:p>
        </p:txBody>
      </p:sp>
      <p:pic>
        <p:nvPicPr>
          <p:cNvPr id="1027" name="Picture 3" descr="C:\Users\RAKESH REDDY GURRALA\Desktop\Untitled.jpg"/>
          <p:cNvPicPr>
            <a:picLocks noChangeAspect="1" noChangeArrowheads="1"/>
          </p:cNvPicPr>
          <p:nvPr/>
        </p:nvPicPr>
        <p:blipFill>
          <a:blip r:embed="rId2"/>
          <a:srcRect/>
          <a:stretch>
            <a:fillRect/>
          </a:stretch>
        </p:blipFill>
        <p:spPr bwMode="auto">
          <a:xfrm>
            <a:off x="609600" y="2209800"/>
            <a:ext cx="8077200" cy="40576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172200"/>
          </a:xfrm>
        </p:spPr>
        <p:txBody>
          <a:bodyPr>
            <a:normAutofit fontScale="92500" lnSpcReduction="10000"/>
          </a:bodyPr>
          <a:lstStyle/>
          <a:p>
            <a:r>
              <a:rPr lang="en-US" dirty="0"/>
              <a:t>From the above graph  following table prepared.</a:t>
            </a:r>
          </a:p>
          <a:p>
            <a:endParaRPr lang="en-US" dirty="0"/>
          </a:p>
          <a:p>
            <a:endParaRPr lang="en-US" dirty="0"/>
          </a:p>
          <a:p>
            <a:pPr>
              <a:buNone/>
            </a:pPr>
            <a:r>
              <a:rPr lang="en-US" dirty="0"/>
              <a:t> </a:t>
            </a:r>
          </a:p>
          <a:p>
            <a:pPr>
              <a:buNone/>
            </a:pPr>
            <a:endParaRPr lang="en-US" dirty="0"/>
          </a:p>
          <a:p>
            <a:pPr>
              <a:buNone/>
            </a:pPr>
            <a:endParaRPr lang="en-US" dirty="0"/>
          </a:p>
          <a:p>
            <a:pPr>
              <a:buNone/>
            </a:pPr>
            <a:endParaRPr lang="en-US" dirty="0"/>
          </a:p>
          <a:p>
            <a:pPr>
              <a:buNone/>
            </a:pPr>
            <a:r>
              <a:rPr lang="en-US" dirty="0"/>
              <a:t>-&gt;S = </a:t>
            </a:r>
            <a:r>
              <a:rPr lang="el-GR" dirty="0"/>
              <a:t>Φ</a:t>
            </a:r>
          </a:p>
          <a:p>
            <a:pPr>
              <a:buNone/>
            </a:pPr>
            <a:r>
              <a:rPr lang="en-US" dirty="0"/>
              <a:t>	-using Eq.3</a:t>
            </a:r>
          </a:p>
          <a:p>
            <a:pPr>
              <a:buNone/>
            </a:pPr>
            <a:r>
              <a:rPr lang="en-US" dirty="0"/>
              <a:t>		 g(2,</a:t>
            </a:r>
            <a:r>
              <a:rPr lang="el-GR" dirty="0"/>
              <a:t> Φ</a:t>
            </a:r>
            <a:r>
              <a:rPr lang="en-US" dirty="0"/>
              <a:t>)= C</a:t>
            </a:r>
            <a:r>
              <a:rPr lang="en-US" baseline="-25000" dirty="0"/>
              <a:t>21</a:t>
            </a:r>
            <a:r>
              <a:rPr lang="en-US" dirty="0"/>
              <a:t>= 5.</a:t>
            </a:r>
          </a:p>
          <a:p>
            <a:pPr>
              <a:buNone/>
            </a:pPr>
            <a:r>
              <a:rPr lang="en-US" dirty="0"/>
              <a:t>		g(3,</a:t>
            </a:r>
            <a:r>
              <a:rPr lang="el-GR" dirty="0"/>
              <a:t> Φ</a:t>
            </a:r>
            <a:r>
              <a:rPr lang="en-US" dirty="0"/>
              <a:t>)= C</a:t>
            </a:r>
            <a:r>
              <a:rPr lang="en-US" baseline="-25000" dirty="0"/>
              <a:t>31</a:t>
            </a:r>
            <a:r>
              <a:rPr lang="en-US" dirty="0"/>
              <a:t>= 6.</a:t>
            </a:r>
          </a:p>
          <a:p>
            <a:pPr>
              <a:buNone/>
            </a:pPr>
            <a:r>
              <a:rPr lang="en-US" dirty="0"/>
              <a:t>		g(4,</a:t>
            </a:r>
            <a:r>
              <a:rPr lang="el-GR" dirty="0"/>
              <a:t> Φ</a:t>
            </a:r>
            <a:r>
              <a:rPr lang="en-US" dirty="0"/>
              <a:t>)= C</a:t>
            </a:r>
            <a:r>
              <a:rPr lang="en-US" baseline="-25000" dirty="0"/>
              <a:t>41</a:t>
            </a:r>
            <a:r>
              <a:rPr lang="en-US" dirty="0"/>
              <a:t>= 8.</a:t>
            </a:r>
          </a:p>
        </p:txBody>
      </p:sp>
      <p:graphicFrame>
        <p:nvGraphicFramePr>
          <p:cNvPr id="4" name="Table 3"/>
          <p:cNvGraphicFramePr>
            <a:graphicFrameLocks noGrp="1"/>
          </p:cNvGraphicFramePr>
          <p:nvPr/>
        </p:nvGraphicFramePr>
        <p:xfrm>
          <a:off x="1295400" y="1066800"/>
          <a:ext cx="4343400" cy="283464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51816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imes New Roman" pitchFamily="18" charset="0"/>
                          <a:cs typeface="Times New Roman" pitchFamily="18" charset="0"/>
                        </a:rPr>
                        <a:t>1</a:t>
                      </a:r>
                    </a:p>
                    <a:p>
                      <a:endParaRPr lang="en-US" dirty="0"/>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518160">
                <a:tc>
                  <a:txBody>
                    <a:bodyPr/>
                    <a:lstStyle/>
                    <a:p>
                      <a:r>
                        <a:rPr lang="en-US" sz="3000" dirty="0">
                          <a:latin typeface="Times New Roman" pitchFamily="18" charset="0"/>
                          <a:cs typeface="Times New Roman" pitchFamily="18" charset="0"/>
                        </a:rPr>
                        <a:t>1</a:t>
                      </a:r>
                    </a:p>
                  </a:txBody>
                  <a:tcPr/>
                </a:tc>
                <a:tc>
                  <a:txBody>
                    <a:bodyPr/>
                    <a:lstStyle/>
                    <a:p>
                      <a:r>
                        <a:rPr lang="en-US" sz="2500" b="1" dirty="0">
                          <a:latin typeface="Times New Roman" pitchFamily="18" charset="0"/>
                          <a:cs typeface="Times New Roman" pitchFamily="18" charset="0"/>
                        </a:rPr>
                        <a:t>0</a:t>
                      </a:r>
                    </a:p>
                  </a:txBody>
                  <a:tcPr/>
                </a:tc>
                <a:tc>
                  <a:txBody>
                    <a:bodyPr/>
                    <a:lstStyle/>
                    <a:p>
                      <a:r>
                        <a:rPr lang="en-US" sz="2500" b="1" dirty="0">
                          <a:latin typeface="Times New Roman" pitchFamily="18" charset="0"/>
                          <a:cs typeface="Times New Roman" pitchFamily="18" charset="0"/>
                        </a:rPr>
                        <a:t>10</a:t>
                      </a:r>
                    </a:p>
                  </a:txBody>
                  <a:tcPr/>
                </a:tc>
                <a:tc>
                  <a:txBody>
                    <a:bodyPr/>
                    <a:lstStyle/>
                    <a:p>
                      <a:r>
                        <a:rPr lang="en-US" sz="2500" b="1" dirty="0">
                          <a:latin typeface="Times New Roman" pitchFamily="18" charset="0"/>
                          <a:cs typeface="Times New Roman" pitchFamily="18" charset="0"/>
                        </a:rPr>
                        <a:t>15</a:t>
                      </a:r>
                    </a:p>
                  </a:txBody>
                  <a:tcPr/>
                </a:tc>
                <a:tc>
                  <a:txBody>
                    <a:bodyPr/>
                    <a:lstStyle/>
                    <a:p>
                      <a:r>
                        <a:rPr lang="en-US" sz="2500" b="1" dirty="0">
                          <a:latin typeface="Times New Roman" pitchFamily="18" charset="0"/>
                          <a:cs typeface="Times New Roman" pitchFamily="18" charset="0"/>
                        </a:rPr>
                        <a:t>20</a:t>
                      </a:r>
                    </a:p>
                  </a:txBody>
                  <a:tcPr/>
                </a:tc>
                <a:extLst>
                  <a:ext uri="{0D108BD9-81ED-4DB2-BD59-A6C34878D82A}">
                    <a16:rowId xmlns:a16="http://schemas.microsoft.com/office/drawing/2014/main" val="10001"/>
                  </a:ext>
                </a:extLst>
              </a:tr>
              <a:tr h="518160">
                <a:tc>
                  <a:txBody>
                    <a:bodyPr/>
                    <a:lstStyle/>
                    <a:p>
                      <a:r>
                        <a:rPr lang="en-US" sz="3000" dirty="0">
                          <a:latin typeface="Times New Roman" pitchFamily="18" charset="0"/>
                          <a:cs typeface="Times New Roman" pitchFamily="18" charset="0"/>
                        </a:rPr>
                        <a:t>2</a:t>
                      </a:r>
                    </a:p>
                  </a:txBody>
                  <a:tcPr/>
                </a:tc>
                <a:tc>
                  <a:txBody>
                    <a:bodyPr/>
                    <a:lstStyle/>
                    <a:p>
                      <a:r>
                        <a:rPr lang="en-US" sz="2500" b="1" dirty="0">
                          <a:latin typeface="Times New Roman" pitchFamily="18" charset="0"/>
                          <a:cs typeface="Times New Roman" pitchFamily="18" charset="0"/>
                        </a:rPr>
                        <a:t>5</a:t>
                      </a:r>
                    </a:p>
                  </a:txBody>
                  <a:tcPr/>
                </a:tc>
                <a:tc>
                  <a:txBody>
                    <a:bodyPr/>
                    <a:lstStyle/>
                    <a:p>
                      <a:r>
                        <a:rPr lang="en-US" sz="2500" b="1" dirty="0">
                          <a:latin typeface="Times New Roman" pitchFamily="18" charset="0"/>
                          <a:cs typeface="Times New Roman" pitchFamily="18" charset="0"/>
                        </a:rPr>
                        <a:t>0</a:t>
                      </a:r>
                    </a:p>
                  </a:txBody>
                  <a:tcPr/>
                </a:tc>
                <a:tc>
                  <a:txBody>
                    <a:bodyPr/>
                    <a:lstStyle/>
                    <a:p>
                      <a:r>
                        <a:rPr lang="en-US" sz="2500" b="1" dirty="0">
                          <a:latin typeface="Times New Roman" pitchFamily="18" charset="0"/>
                          <a:cs typeface="Times New Roman" pitchFamily="18" charset="0"/>
                        </a:rPr>
                        <a:t>9</a:t>
                      </a:r>
                    </a:p>
                  </a:txBody>
                  <a:tcPr/>
                </a:tc>
                <a:tc>
                  <a:txBody>
                    <a:bodyPr/>
                    <a:lstStyle/>
                    <a:p>
                      <a:r>
                        <a:rPr lang="en-US" sz="2500" b="1" dirty="0">
                          <a:latin typeface="Times New Roman" pitchFamily="18" charset="0"/>
                          <a:cs typeface="Times New Roman" pitchFamily="18" charset="0"/>
                        </a:rPr>
                        <a:t>10</a:t>
                      </a:r>
                    </a:p>
                  </a:txBody>
                  <a:tcPr/>
                </a:tc>
                <a:extLst>
                  <a:ext uri="{0D108BD9-81ED-4DB2-BD59-A6C34878D82A}">
                    <a16:rowId xmlns:a16="http://schemas.microsoft.com/office/drawing/2014/main" val="10002"/>
                  </a:ext>
                </a:extLst>
              </a:tr>
              <a:tr h="518160">
                <a:tc>
                  <a:txBody>
                    <a:bodyPr/>
                    <a:lstStyle/>
                    <a:p>
                      <a:r>
                        <a:rPr lang="en-US" sz="3000" dirty="0">
                          <a:latin typeface="Times New Roman" pitchFamily="18" charset="0"/>
                          <a:cs typeface="Times New Roman" pitchFamily="18" charset="0"/>
                        </a:rPr>
                        <a:t>3</a:t>
                      </a:r>
                    </a:p>
                  </a:txBody>
                  <a:tcPr/>
                </a:tc>
                <a:tc>
                  <a:txBody>
                    <a:bodyPr/>
                    <a:lstStyle/>
                    <a:p>
                      <a:r>
                        <a:rPr lang="en-US" sz="2500" b="1" dirty="0">
                          <a:latin typeface="Times New Roman" pitchFamily="18" charset="0"/>
                          <a:cs typeface="Times New Roman" pitchFamily="18" charset="0"/>
                        </a:rPr>
                        <a:t>6</a:t>
                      </a:r>
                    </a:p>
                  </a:txBody>
                  <a:tcPr/>
                </a:tc>
                <a:tc>
                  <a:txBody>
                    <a:bodyPr/>
                    <a:lstStyle/>
                    <a:p>
                      <a:r>
                        <a:rPr lang="en-US" sz="2500" b="1" dirty="0">
                          <a:latin typeface="Times New Roman" pitchFamily="18" charset="0"/>
                          <a:cs typeface="Times New Roman" pitchFamily="18" charset="0"/>
                        </a:rPr>
                        <a:t>13</a:t>
                      </a:r>
                    </a:p>
                  </a:txBody>
                  <a:tcPr/>
                </a:tc>
                <a:tc>
                  <a:txBody>
                    <a:bodyPr/>
                    <a:lstStyle/>
                    <a:p>
                      <a:r>
                        <a:rPr lang="en-US" sz="2500" b="1" dirty="0">
                          <a:latin typeface="Times New Roman" pitchFamily="18" charset="0"/>
                          <a:cs typeface="Times New Roman" pitchFamily="18" charset="0"/>
                        </a:rPr>
                        <a:t>0</a:t>
                      </a:r>
                    </a:p>
                  </a:txBody>
                  <a:tcPr/>
                </a:tc>
                <a:tc>
                  <a:txBody>
                    <a:bodyPr/>
                    <a:lstStyle/>
                    <a:p>
                      <a:r>
                        <a:rPr lang="en-US" sz="2500" b="1" dirty="0">
                          <a:latin typeface="Times New Roman" pitchFamily="18" charset="0"/>
                          <a:cs typeface="Times New Roman" pitchFamily="18" charset="0"/>
                        </a:rPr>
                        <a:t>12</a:t>
                      </a:r>
                    </a:p>
                  </a:txBody>
                  <a:tcPr/>
                </a:tc>
                <a:extLst>
                  <a:ext uri="{0D108BD9-81ED-4DB2-BD59-A6C34878D82A}">
                    <a16:rowId xmlns:a16="http://schemas.microsoft.com/office/drawing/2014/main" val="10003"/>
                  </a:ext>
                </a:extLst>
              </a:tr>
              <a:tr h="518160">
                <a:tc>
                  <a:txBody>
                    <a:bodyPr/>
                    <a:lstStyle/>
                    <a:p>
                      <a:r>
                        <a:rPr lang="en-US" sz="3000" dirty="0">
                          <a:latin typeface="Times New Roman" pitchFamily="18" charset="0"/>
                          <a:cs typeface="Times New Roman" pitchFamily="18" charset="0"/>
                        </a:rPr>
                        <a:t>4</a:t>
                      </a:r>
                    </a:p>
                  </a:txBody>
                  <a:tcPr/>
                </a:tc>
                <a:tc>
                  <a:txBody>
                    <a:bodyPr/>
                    <a:lstStyle/>
                    <a:p>
                      <a:r>
                        <a:rPr lang="en-US" sz="2500" b="1" dirty="0">
                          <a:latin typeface="Times New Roman" pitchFamily="18" charset="0"/>
                          <a:cs typeface="Times New Roman" pitchFamily="18" charset="0"/>
                        </a:rPr>
                        <a:t>8</a:t>
                      </a:r>
                    </a:p>
                  </a:txBody>
                  <a:tcPr/>
                </a:tc>
                <a:tc>
                  <a:txBody>
                    <a:bodyPr/>
                    <a:lstStyle/>
                    <a:p>
                      <a:r>
                        <a:rPr lang="en-US" sz="2500" b="1" dirty="0">
                          <a:latin typeface="Times New Roman" pitchFamily="18" charset="0"/>
                          <a:cs typeface="Times New Roman" pitchFamily="18" charset="0"/>
                        </a:rPr>
                        <a:t>8</a:t>
                      </a:r>
                    </a:p>
                  </a:txBody>
                  <a:tcPr/>
                </a:tc>
                <a:tc>
                  <a:txBody>
                    <a:bodyPr/>
                    <a:lstStyle/>
                    <a:p>
                      <a:r>
                        <a:rPr lang="en-US" sz="2500" b="1" dirty="0">
                          <a:latin typeface="Times New Roman" pitchFamily="18" charset="0"/>
                          <a:cs typeface="Times New Roman" pitchFamily="18" charset="0"/>
                        </a:rPr>
                        <a:t>9</a:t>
                      </a:r>
                    </a:p>
                  </a:txBody>
                  <a:tcPr/>
                </a:tc>
                <a:tc>
                  <a:txBody>
                    <a:bodyPr/>
                    <a:lstStyle/>
                    <a:p>
                      <a:r>
                        <a:rPr lang="en-US" sz="2500" b="1" dirty="0">
                          <a:latin typeface="Times New Roman" pitchFamily="18" charset="0"/>
                          <a:cs typeface="Times New Roman" pitchFamily="18" charset="0"/>
                        </a:rPr>
                        <a:t>0</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04800" y="381000"/>
            <a:ext cx="8839200" cy="6019800"/>
          </a:xfrm>
        </p:spPr>
        <p:txBody>
          <a:bodyPr>
            <a:normAutofit fontScale="92500" lnSpcReduction="20000"/>
          </a:bodyPr>
          <a:lstStyle/>
          <a:p>
            <a:pPr>
              <a:buNone/>
            </a:pPr>
            <a:r>
              <a:rPr lang="en-US" dirty="0"/>
              <a:t>-&gt;S=1   </a:t>
            </a:r>
          </a:p>
          <a:p>
            <a:pPr>
              <a:buNone/>
            </a:pPr>
            <a:r>
              <a:rPr lang="en-US" dirty="0"/>
              <a:t>	 Using EQ.2</a:t>
            </a:r>
          </a:p>
          <a:p>
            <a:pPr>
              <a:buNone/>
            </a:pPr>
            <a:endParaRPr lang="en-US" dirty="0"/>
          </a:p>
          <a:p>
            <a:pPr>
              <a:buNone/>
            </a:pPr>
            <a:r>
              <a:rPr lang="en-US" dirty="0"/>
              <a:t>		</a:t>
            </a:r>
          </a:p>
          <a:p>
            <a:pPr>
              <a:buNone/>
            </a:pPr>
            <a:r>
              <a:rPr lang="en-US" dirty="0"/>
              <a:t>		g(2,{3})= C</a:t>
            </a:r>
            <a:r>
              <a:rPr lang="en-US" baseline="-25000" dirty="0"/>
              <a:t>23</a:t>
            </a:r>
            <a:r>
              <a:rPr lang="en-US" dirty="0"/>
              <a:t>+g(3,</a:t>
            </a:r>
            <a:r>
              <a:rPr lang="el-GR" dirty="0"/>
              <a:t> Φ</a:t>
            </a:r>
            <a:r>
              <a:rPr lang="en-US" dirty="0"/>
              <a:t>)= 9+6=15.</a:t>
            </a:r>
          </a:p>
          <a:p>
            <a:pPr>
              <a:buNone/>
            </a:pPr>
            <a:r>
              <a:rPr lang="en-US" dirty="0"/>
              <a:t>		g(2,{4})= C</a:t>
            </a:r>
            <a:r>
              <a:rPr lang="en-US" baseline="-25000" dirty="0"/>
              <a:t>24</a:t>
            </a:r>
            <a:r>
              <a:rPr lang="en-US" dirty="0"/>
              <a:t>+g(4,</a:t>
            </a:r>
            <a:r>
              <a:rPr lang="el-GR" dirty="0"/>
              <a:t> Φ</a:t>
            </a:r>
            <a:r>
              <a:rPr lang="en-US" dirty="0"/>
              <a:t>)= 10+8=18.</a:t>
            </a:r>
          </a:p>
          <a:p>
            <a:pPr>
              <a:buNone/>
            </a:pPr>
            <a:endParaRPr lang="en-US" dirty="0"/>
          </a:p>
          <a:p>
            <a:pPr>
              <a:buNone/>
            </a:pPr>
            <a:r>
              <a:rPr lang="en-US" dirty="0"/>
              <a:t>	 	g(3,{2})= C</a:t>
            </a:r>
            <a:r>
              <a:rPr lang="en-US" baseline="-25000" dirty="0"/>
              <a:t>32</a:t>
            </a:r>
            <a:r>
              <a:rPr lang="en-US" dirty="0"/>
              <a:t>+g(2,</a:t>
            </a:r>
            <a:r>
              <a:rPr lang="el-GR" dirty="0"/>
              <a:t> Φ</a:t>
            </a:r>
            <a:r>
              <a:rPr lang="en-US" dirty="0"/>
              <a:t>)= 13+5=18</a:t>
            </a:r>
          </a:p>
          <a:p>
            <a:pPr>
              <a:buNone/>
            </a:pPr>
            <a:r>
              <a:rPr lang="en-US" dirty="0"/>
              <a:t>		g(3,{4})= C</a:t>
            </a:r>
            <a:r>
              <a:rPr lang="en-US" baseline="-25000" dirty="0"/>
              <a:t>34</a:t>
            </a:r>
            <a:r>
              <a:rPr lang="en-US" dirty="0"/>
              <a:t>+g(4,</a:t>
            </a:r>
            <a:r>
              <a:rPr lang="el-GR" dirty="0"/>
              <a:t> Φ</a:t>
            </a:r>
            <a:r>
              <a:rPr lang="en-US" dirty="0"/>
              <a:t>)= 12+8=20</a:t>
            </a:r>
          </a:p>
          <a:p>
            <a:pPr>
              <a:buNone/>
            </a:pPr>
            <a:endParaRPr lang="en-US" dirty="0"/>
          </a:p>
          <a:p>
            <a:pPr>
              <a:buNone/>
            </a:pPr>
            <a:r>
              <a:rPr lang="en-US" dirty="0"/>
              <a:t>		g(4,{2})= C</a:t>
            </a:r>
            <a:r>
              <a:rPr lang="en-US" baseline="-25000" dirty="0"/>
              <a:t>42</a:t>
            </a:r>
            <a:r>
              <a:rPr lang="en-US" dirty="0"/>
              <a:t>+g(2,</a:t>
            </a:r>
            <a:r>
              <a:rPr lang="el-GR" dirty="0"/>
              <a:t> Φ</a:t>
            </a:r>
            <a:r>
              <a:rPr lang="en-US" dirty="0"/>
              <a:t>)= 8+5=13</a:t>
            </a:r>
          </a:p>
          <a:p>
            <a:pPr>
              <a:buNone/>
            </a:pPr>
            <a:r>
              <a:rPr lang="en-US" dirty="0"/>
              <a:t>		g(4,{3})= C</a:t>
            </a:r>
            <a:r>
              <a:rPr lang="en-US" baseline="-25000" dirty="0"/>
              <a:t>43</a:t>
            </a:r>
            <a:r>
              <a:rPr lang="en-US" dirty="0"/>
              <a:t>+g(3,</a:t>
            </a:r>
            <a:r>
              <a:rPr lang="el-GR" dirty="0"/>
              <a:t> Φ</a:t>
            </a:r>
            <a:r>
              <a:rPr lang="en-US" dirty="0"/>
              <a:t>)=9+6=15</a:t>
            </a:r>
          </a:p>
        </p:txBody>
      </p:sp>
      <p:sp>
        <p:nvSpPr>
          <p:cNvPr id="5" name="Rectangle 4"/>
          <p:cNvSpPr/>
          <p:nvPr/>
        </p:nvSpPr>
        <p:spPr>
          <a:xfrm>
            <a:off x="914400" y="1371600"/>
            <a:ext cx="68580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g(</a:t>
            </a:r>
            <a:r>
              <a:rPr lang="en-US" sz="3600" b="1" dirty="0" err="1">
                <a:solidFill>
                  <a:srgbClr val="FF0000"/>
                </a:solidFill>
                <a:latin typeface="Times New Roman" pitchFamily="18" charset="0"/>
                <a:cs typeface="Times New Roman" pitchFamily="18" charset="0"/>
              </a:rPr>
              <a:t>i</a:t>
            </a:r>
            <a:r>
              <a:rPr lang="en-US" sz="3600" b="1" dirty="0">
                <a:solidFill>
                  <a:srgbClr val="FF0000"/>
                </a:solidFill>
                <a:latin typeface="Times New Roman" pitchFamily="18" charset="0"/>
                <a:cs typeface="Times New Roman" pitchFamily="18" charset="0"/>
              </a:rPr>
              <a:t> , S) = </a:t>
            </a:r>
            <a:r>
              <a:rPr lang="en-US" sz="3600" b="1" dirty="0" err="1">
                <a:solidFill>
                  <a:srgbClr val="FF0000"/>
                </a:solidFill>
                <a:latin typeface="Times New Roman" pitchFamily="18" charset="0"/>
                <a:cs typeface="Times New Roman" pitchFamily="18" charset="0"/>
              </a:rPr>
              <a:t>min</a:t>
            </a:r>
            <a:r>
              <a:rPr lang="en-US" sz="3600" b="1" baseline="-26000" dirty="0" err="1">
                <a:solidFill>
                  <a:srgbClr val="FF0000"/>
                </a:solidFill>
                <a:latin typeface="Times New Roman" pitchFamily="18" charset="0"/>
                <a:cs typeface="Times New Roman" pitchFamily="18" charset="0"/>
              </a:rPr>
              <a:t>j∈S</a:t>
            </a:r>
            <a:r>
              <a:rPr lang="en-US" sz="3600" b="1" dirty="0">
                <a:solidFill>
                  <a:srgbClr val="FF0000"/>
                </a:solidFill>
                <a:latin typeface="Times New Roman" pitchFamily="18" charset="0"/>
                <a:cs typeface="Times New Roman" pitchFamily="18" charset="0"/>
              </a:rPr>
              <a:t>{c </a:t>
            </a:r>
            <a:r>
              <a:rPr lang="en-US" sz="3600" b="1" baseline="-25000" dirty="0" err="1">
                <a:solidFill>
                  <a:srgbClr val="FF0000"/>
                </a:solidFill>
                <a:latin typeface="Times New Roman" pitchFamily="18" charset="0"/>
                <a:cs typeface="Times New Roman" pitchFamily="18" charset="0"/>
              </a:rPr>
              <a:t>i</a:t>
            </a:r>
            <a:r>
              <a:rPr lang="en-US" sz="3600" b="1" baseline="-25000" dirty="0">
                <a:solidFill>
                  <a:srgbClr val="FF0000"/>
                </a:solidFill>
                <a:latin typeface="Times New Roman" pitchFamily="18" charset="0"/>
                <a:cs typeface="Times New Roman" pitchFamily="18" charset="0"/>
              </a:rPr>
              <a:t> j</a:t>
            </a:r>
            <a:r>
              <a:rPr lang="en-US" sz="3600" b="1" dirty="0">
                <a:solidFill>
                  <a:srgbClr val="FF0000"/>
                </a:solidFill>
                <a:latin typeface="Times New Roman" pitchFamily="18" charset="0"/>
                <a:cs typeface="Times New Roman" pitchFamily="18" charset="0"/>
              </a:rPr>
              <a:t>+ g( j , S -{ j})}</a:t>
            </a:r>
            <a:endParaRPr lang="en-US" sz="3600"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382000" cy="6705600"/>
          </a:xfrm>
        </p:spPr>
        <p:txBody>
          <a:bodyPr>
            <a:normAutofit fontScale="92500" lnSpcReduction="20000"/>
          </a:bodyPr>
          <a:lstStyle/>
          <a:p>
            <a:r>
              <a:rPr lang="en-US" dirty="0"/>
              <a:t>Next, we compute g(</a:t>
            </a:r>
            <a:r>
              <a:rPr lang="en-US" dirty="0" err="1"/>
              <a:t>i,S</a:t>
            </a:r>
            <a:r>
              <a:rPr lang="en-US" dirty="0"/>
              <a:t>) with |S|=2,</a:t>
            </a:r>
            <a:r>
              <a:rPr lang="en-US" sz="3600" dirty="0">
                <a:latin typeface="Times New Roman" pitchFamily="18" charset="0"/>
                <a:cs typeface="Times New Roman" pitchFamily="18" charset="0"/>
              </a:rPr>
              <a:t> i≠1,1</a:t>
            </a:r>
            <a:r>
              <a:rPr lang="en-US" dirty="0"/>
              <a:t> ∉ S  and  </a:t>
            </a:r>
            <a:r>
              <a:rPr lang="en-US" sz="4000" dirty="0" err="1">
                <a:latin typeface="Times New Roman" pitchFamily="18" charset="0"/>
                <a:cs typeface="Times New Roman" pitchFamily="18" charset="0"/>
              </a:rPr>
              <a:t>i</a:t>
            </a:r>
            <a:r>
              <a:rPr lang="en-US" dirty="0"/>
              <a:t> ∉ S. </a:t>
            </a:r>
          </a:p>
          <a:p>
            <a:pPr>
              <a:buNone/>
            </a:pPr>
            <a:r>
              <a:rPr lang="en-US" dirty="0"/>
              <a:t>	g(2,{3,4})= min{C</a:t>
            </a:r>
            <a:r>
              <a:rPr lang="en-US" baseline="-25000" dirty="0"/>
              <a:t>23</a:t>
            </a:r>
            <a:r>
              <a:rPr lang="en-US" dirty="0"/>
              <a:t>+g(3,{4}) , C</a:t>
            </a:r>
            <a:r>
              <a:rPr lang="en-US" baseline="-25000" dirty="0"/>
              <a:t>24</a:t>
            </a:r>
            <a:r>
              <a:rPr lang="en-US" dirty="0"/>
              <a:t>+g (4,{3}}</a:t>
            </a:r>
          </a:p>
          <a:p>
            <a:pPr>
              <a:buNone/>
            </a:pPr>
            <a:r>
              <a:rPr lang="en-US" dirty="0"/>
              <a:t>			 =min {9+20,10+15}</a:t>
            </a:r>
          </a:p>
          <a:p>
            <a:pPr>
              <a:buNone/>
            </a:pPr>
            <a:r>
              <a:rPr lang="en-US" dirty="0"/>
              <a:t>			=min{29,25}</a:t>
            </a:r>
          </a:p>
          <a:p>
            <a:pPr>
              <a:buNone/>
            </a:pPr>
            <a:r>
              <a:rPr lang="en-US" dirty="0"/>
              <a:t>			=25.</a:t>
            </a:r>
          </a:p>
          <a:p>
            <a:pPr>
              <a:buNone/>
            </a:pPr>
            <a:r>
              <a:rPr lang="en-US" dirty="0"/>
              <a:t>	g(3,{2,4})=min{C</a:t>
            </a:r>
            <a:r>
              <a:rPr lang="en-US" baseline="-25000" dirty="0"/>
              <a:t>32</a:t>
            </a:r>
            <a:r>
              <a:rPr lang="en-US" dirty="0"/>
              <a:t>+g(2,{4}), C</a:t>
            </a:r>
            <a:r>
              <a:rPr lang="en-US" baseline="-25000" dirty="0"/>
              <a:t>34</a:t>
            </a:r>
            <a:r>
              <a:rPr lang="en-US" dirty="0"/>
              <a:t>+g(4,{2})}</a:t>
            </a:r>
          </a:p>
          <a:p>
            <a:pPr>
              <a:buNone/>
            </a:pPr>
            <a:r>
              <a:rPr lang="en-US" dirty="0"/>
              <a:t>			 =min {13+18,12+13}</a:t>
            </a:r>
          </a:p>
          <a:p>
            <a:pPr>
              <a:buNone/>
            </a:pPr>
            <a:r>
              <a:rPr lang="en-US" dirty="0"/>
              <a:t>			=min{31,25}</a:t>
            </a:r>
          </a:p>
          <a:p>
            <a:pPr>
              <a:buNone/>
            </a:pPr>
            <a:r>
              <a:rPr lang="en-US" dirty="0"/>
              <a:t>			=25.</a:t>
            </a:r>
          </a:p>
          <a:p>
            <a:pPr>
              <a:buNone/>
            </a:pPr>
            <a:r>
              <a:rPr lang="en-US" dirty="0"/>
              <a:t>	g(4,{2,3})= min {c42+g(2,{3}),c43+g(3,{2})}</a:t>
            </a:r>
          </a:p>
          <a:p>
            <a:pPr>
              <a:buNone/>
            </a:pPr>
            <a:r>
              <a:rPr lang="en-US" dirty="0"/>
              <a:t>			min {8+15,9+18}</a:t>
            </a:r>
          </a:p>
          <a:p>
            <a:pPr>
              <a:buNone/>
            </a:pPr>
            <a:r>
              <a:rPr lang="en-US" dirty="0"/>
              <a:t>			=min{23,27}</a:t>
            </a:r>
          </a:p>
          <a:p>
            <a:pPr>
              <a:buNone/>
            </a:pPr>
            <a:r>
              <a:rPr lang="en-US" dirty="0"/>
              <a:t>			=23.</a:t>
            </a:r>
          </a:p>
          <a:p>
            <a:pPr>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0"/>
            <a:ext cx="8991600" cy="6553200"/>
          </a:xfrm>
        </p:spPr>
        <p:txBody>
          <a:bodyPr>
            <a:normAutofit/>
          </a:bodyPr>
          <a:lstStyle/>
          <a:p>
            <a:pPr>
              <a:buNone/>
            </a:pPr>
            <a:r>
              <a:rPr lang="en-US" sz="3000" dirty="0">
                <a:latin typeface="Times New Roman" pitchFamily="18" charset="0"/>
                <a:cs typeface="Times New Roman" pitchFamily="18" charset="0"/>
              </a:rPr>
              <a:t>-Finally, from Eq.1 we obtain</a:t>
            </a:r>
          </a:p>
          <a:p>
            <a:pPr>
              <a:buNone/>
            </a:pPr>
            <a:r>
              <a:rPr lang="en-US" sz="3000" dirty="0">
                <a:latin typeface="Times New Roman" pitchFamily="18" charset="0"/>
                <a:cs typeface="Times New Roman" pitchFamily="18" charset="0"/>
              </a:rPr>
              <a:t>	g(1,{2,3,4})=min{C</a:t>
            </a:r>
            <a:r>
              <a:rPr lang="en-US" sz="3000" baseline="-25000" dirty="0">
                <a:latin typeface="Times New Roman" pitchFamily="18" charset="0"/>
                <a:cs typeface="Times New Roman" pitchFamily="18" charset="0"/>
              </a:rPr>
              <a:t>12</a:t>
            </a:r>
            <a:r>
              <a:rPr lang="en-US" sz="3000" dirty="0">
                <a:latin typeface="Times New Roman" pitchFamily="18" charset="0"/>
                <a:cs typeface="Times New Roman" pitchFamily="18" charset="0"/>
              </a:rPr>
              <a:t>+g(2,{3,4}),C</a:t>
            </a:r>
            <a:r>
              <a:rPr lang="en-US" sz="3000" baseline="-25000" dirty="0">
                <a:latin typeface="Times New Roman" pitchFamily="18" charset="0"/>
                <a:cs typeface="Times New Roman" pitchFamily="18" charset="0"/>
              </a:rPr>
              <a:t>13</a:t>
            </a:r>
            <a:r>
              <a:rPr lang="en-US" sz="3000" dirty="0">
                <a:latin typeface="Times New Roman" pitchFamily="18" charset="0"/>
                <a:cs typeface="Times New Roman" pitchFamily="18" charset="0"/>
              </a:rPr>
              <a:t>+g(3,{2,4}), C</a:t>
            </a:r>
            <a:r>
              <a:rPr lang="en-US" sz="3000" baseline="-25000" dirty="0">
                <a:latin typeface="Times New Roman" pitchFamily="18" charset="0"/>
                <a:cs typeface="Times New Roman" pitchFamily="18" charset="0"/>
              </a:rPr>
              <a:t>14</a:t>
            </a:r>
            <a:r>
              <a:rPr lang="en-US" sz="3000" dirty="0">
                <a:latin typeface="Times New Roman" pitchFamily="18" charset="0"/>
                <a:cs typeface="Times New Roman" pitchFamily="18" charset="0"/>
              </a:rPr>
              <a:t>+g(4,{2,3})}</a:t>
            </a:r>
          </a:p>
          <a:p>
            <a:pPr lvl="1">
              <a:buNone/>
            </a:pPr>
            <a:r>
              <a:rPr lang="en-US" sz="3000" dirty="0">
                <a:latin typeface="Times New Roman" pitchFamily="18" charset="0"/>
                <a:cs typeface="Times New Roman" pitchFamily="18" charset="0"/>
              </a:rPr>
              <a:t>			= min {10+25,15+25,20+23}</a:t>
            </a:r>
          </a:p>
          <a:p>
            <a:pPr lvl="1">
              <a:buNone/>
            </a:pPr>
            <a:r>
              <a:rPr lang="en-US" sz="3000" dirty="0">
                <a:latin typeface="Times New Roman" pitchFamily="18" charset="0"/>
                <a:cs typeface="Times New Roman" pitchFamily="18" charset="0"/>
              </a:rPr>
              <a:t>			=min{35,40,43}</a:t>
            </a:r>
          </a:p>
          <a:p>
            <a:pPr lvl="1">
              <a:buNone/>
            </a:pPr>
            <a:r>
              <a:rPr lang="en-US" sz="3000" dirty="0">
                <a:latin typeface="Times New Roman" pitchFamily="18" charset="0"/>
                <a:cs typeface="Times New Roman" pitchFamily="18" charset="0"/>
              </a:rPr>
              <a:t>			=35.</a:t>
            </a:r>
          </a:p>
          <a:p>
            <a:r>
              <a:rPr lang="en-US" sz="3000" dirty="0">
                <a:latin typeface="Times New Roman" pitchFamily="18" charset="0"/>
                <a:cs typeface="Times New Roman" pitchFamily="18" charset="0"/>
              </a:rPr>
              <a:t>An  </a:t>
            </a:r>
            <a:r>
              <a:rPr lang="en-US" sz="3000" b="1" dirty="0">
                <a:latin typeface="Times New Roman" pitchFamily="18" charset="0"/>
                <a:cs typeface="Times New Roman" pitchFamily="18" charset="0"/>
              </a:rPr>
              <a:t>optimal tour of the graph</a:t>
            </a:r>
            <a:r>
              <a:rPr lang="en-US" sz="3000" dirty="0">
                <a:latin typeface="Times New Roman" pitchFamily="18" charset="0"/>
                <a:cs typeface="Times New Roman" pitchFamily="18" charset="0"/>
              </a:rPr>
              <a:t> of Figure(a) </a:t>
            </a:r>
            <a:r>
              <a:rPr lang="en-US" sz="3000" b="1" dirty="0">
                <a:latin typeface="Times New Roman" pitchFamily="18" charset="0"/>
                <a:cs typeface="Times New Roman" pitchFamily="18" charset="0"/>
              </a:rPr>
              <a:t>has length 35</a:t>
            </a:r>
            <a:r>
              <a:rPr lang="en-US" sz="3000" dirty="0">
                <a:latin typeface="Times New Roman" pitchFamily="18" charset="0"/>
                <a:cs typeface="Times New Roman" pitchFamily="18" charset="0"/>
              </a:rPr>
              <a:t>.</a:t>
            </a:r>
          </a:p>
          <a:p>
            <a:r>
              <a:rPr lang="en-US" sz="3000" dirty="0">
                <a:latin typeface="Times New Roman" pitchFamily="18" charset="0"/>
                <a:cs typeface="Times New Roman" pitchFamily="18" charset="0"/>
              </a:rPr>
              <a:t>A  tour of this length can be constructed if we retain with each g(</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S) the value of j that minimizes the right-hand side of Eq.1.</a:t>
            </a:r>
          </a:p>
          <a:p>
            <a:r>
              <a:rPr lang="en-US" sz="3000" dirty="0">
                <a:latin typeface="Times New Roman" pitchFamily="18" charset="0"/>
                <a:cs typeface="Times New Roman" pitchFamily="18" charset="0"/>
              </a:rPr>
              <a:t>Let J(</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S) be this value.</a:t>
            </a:r>
          </a:p>
          <a:p>
            <a:endParaRPr lang="en-US" sz="20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r>
              <a:rPr lang="en-US" sz="2800" dirty="0">
                <a:latin typeface="Times New Roman" pitchFamily="18" charset="0"/>
                <a:cs typeface="Times New Roman" pitchFamily="18" charset="0"/>
              </a:rPr>
              <a:t>Then  J(1,{2,3,4})=2</a:t>
            </a:r>
          </a:p>
          <a:p>
            <a:r>
              <a:rPr lang="en-US" sz="2800" dirty="0">
                <a:latin typeface="Times New Roman" pitchFamily="18" charset="0"/>
                <a:cs typeface="Times New Roman" pitchFamily="18" charset="0"/>
              </a:rPr>
              <a:t>Thus the tour starts from 1 and goes to 2. </a:t>
            </a:r>
          </a:p>
          <a:p>
            <a:r>
              <a:rPr lang="en-US" sz="2800" dirty="0">
                <a:latin typeface="Times New Roman" pitchFamily="18" charset="0"/>
                <a:cs typeface="Times New Roman" pitchFamily="18" charset="0"/>
              </a:rPr>
              <a:t>The remaining tour can be obtained from g(2,{3,4}). So J(2,{3,4})= 4.</a:t>
            </a:r>
          </a:p>
          <a:p>
            <a:r>
              <a:rPr lang="en-US" sz="2800" dirty="0">
                <a:latin typeface="Times New Roman" pitchFamily="18" charset="0"/>
                <a:cs typeface="Times New Roman" pitchFamily="18" charset="0"/>
              </a:rPr>
              <a:t>Thus the next edge is &lt;2,4&gt;.</a:t>
            </a:r>
          </a:p>
          <a:p>
            <a:r>
              <a:rPr lang="en-US" sz="2800" dirty="0">
                <a:latin typeface="Times New Roman" pitchFamily="18" charset="0"/>
                <a:cs typeface="Times New Roman" pitchFamily="18" charset="0"/>
              </a:rPr>
              <a:t>The remaining tour is for g(4, {3}). </a:t>
            </a:r>
          </a:p>
          <a:p>
            <a:pPr>
              <a:buNone/>
            </a:pPr>
            <a:r>
              <a:rPr lang="en-US" sz="2800" dirty="0">
                <a:latin typeface="Times New Roman" pitchFamily="18" charset="0"/>
                <a:cs typeface="Times New Roman" pitchFamily="18" charset="0"/>
              </a:rPr>
              <a:t>	So J(4,{3})=3.</a:t>
            </a:r>
          </a:p>
          <a:p>
            <a:r>
              <a:rPr lang="en-US" sz="2800" dirty="0">
                <a:latin typeface="Times New Roman" pitchFamily="18" charset="0"/>
                <a:cs typeface="Times New Roman" pitchFamily="18" charset="0"/>
              </a:rPr>
              <a:t>The optimal tour is 1,2,4, 3, 1</a:t>
            </a:r>
          </a:p>
          <a:p>
            <a:pPr>
              <a:buNone/>
            </a:pPr>
            <a:r>
              <a:rPr lang="en-US" b="1" u="sng" dirty="0">
                <a:latin typeface="Times New Roman" pitchFamily="18" charset="0"/>
                <a:cs typeface="Times New Roman" pitchFamily="18" charset="0"/>
              </a:rPr>
              <a:t>Analysis:</a:t>
            </a:r>
          </a:p>
          <a:p>
            <a:r>
              <a:rPr lang="en-US" sz="2800" dirty="0">
                <a:latin typeface="Times New Roman" pitchFamily="18" charset="0"/>
                <a:cs typeface="Times New Roman" pitchFamily="18" charset="0"/>
              </a:rPr>
              <a:t>There are at the most 2</a:t>
            </a:r>
            <a:r>
              <a:rPr lang="en-US" sz="2800" baseline="30000" dirty="0">
                <a:latin typeface="Times New Roman" pitchFamily="18" charset="0"/>
                <a:cs typeface="Times New Roman" pitchFamily="18" charset="0"/>
              </a:rPr>
              <a:t>n</a:t>
            </a:r>
            <a:r>
              <a:rPr lang="en-US" sz="2800" dirty="0">
                <a:latin typeface="Times New Roman" pitchFamily="18" charset="0"/>
                <a:cs typeface="Times New Roman" pitchFamily="18" charset="0"/>
              </a:rPr>
              <a:t>.n sub-problems and each one takes linear time to solve. </a:t>
            </a:r>
          </a:p>
          <a:p>
            <a:r>
              <a:rPr lang="en-US" sz="2800" dirty="0">
                <a:latin typeface="Times New Roman" pitchFamily="18" charset="0"/>
                <a:cs typeface="Times New Roman" pitchFamily="18" charset="0"/>
              </a:rPr>
              <a:t>Therefore, the total running time is  O(2</a:t>
            </a:r>
            <a:r>
              <a:rPr lang="en-US" sz="2800" baseline="30000" dirty="0">
                <a:latin typeface="Times New Roman" pitchFamily="18" charset="0"/>
                <a:cs typeface="Times New Roman" pitchFamily="18" charset="0"/>
              </a:rPr>
              <a:t>n</a:t>
            </a:r>
            <a:r>
              <a:rPr lang="en-US" sz="2800" dirty="0">
                <a:latin typeface="Times New Roman" pitchFamily="18" charset="0"/>
                <a:cs typeface="Times New Roman" pitchFamily="18" charset="0"/>
              </a:rPr>
              <a:t>. n</a:t>
            </a:r>
            <a:r>
              <a:rPr lang="en-US" sz="2800" baseline="30000" dirty="0">
                <a:latin typeface="Times New Roman" pitchFamily="18" charset="0"/>
                <a:cs typeface="Times New Roman" pitchFamily="18" charset="0"/>
              </a:rPr>
              <a:t>2</a:t>
            </a:r>
            <a:r>
              <a:rPr lang="en-US" sz="2800" dirty="0">
                <a:latin typeface="Times New Roman" pitchFamily="18" charset="0"/>
                <a:cs typeface="Times New Roman" pitchFamily="18" charset="0"/>
              </a:rPr>
              <a:t>).</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609600"/>
          </a:xfrm>
        </p:spPr>
        <p:txBody>
          <a:bodyPr>
            <a:normAutofit fontScale="90000"/>
          </a:bodyPr>
          <a:lstStyle/>
          <a:p>
            <a:r>
              <a:rPr lang="en-US" b="1" dirty="0">
                <a:latin typeface="Times New Roman" pitchFamily="18" charset="0"/>
                <a:cs typeface="Times New Roman" pitchFamily="18" charset="0"/>
              </a:rPr>
              <a:t>3. 0/1 KNAPSACK </a:t>
            </a:r>
          </a:p>
        </p:txBody>
      </p:sp>
      <p:sp>
        <p:nvSpPr>
          <p:cNvPr id="3" name="Content Placeholder 2"/>
          <p:cNvSpPr>
            <a:spLocks noGrp="1"/>
          </p:cNvSpPr>
          <p:nvPr>
            <p:ph idx="1"/>
          </p:nvPr>
        </p:nvSpPr>
        <p:spPr>
          <a:xfrm>
            <a:off x="457200" y="990600"/>
            <a:ext cx="8229600" cy="5486400"/>
          </a:xfrm>
        </p:spPr>
        <p:txBody>
          <a:bodyPr>
            <a:normAutofit/>
          </a:bodyPr>
          <a:lstStyle/>
          <a:p>
            <a:r>
              <a:rPr lang="en-US" dirty="0">
                <a:latin typeface="Times New Roman" pitchFamily="18" charset="0"/>
                <a:cs typeface="Times New Roman" pitchFamily="18" charset="0"/>
              </a:rPr>
              <a:t>A solution to the knapsack problem can be obtained by making a sequence of decisions on the variables  x</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x</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x</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a:t>
            </a:r>
            <a:r>
              <a:rPr lang="en-US" baseline="-25000" dirty="0" err="1">
                <a:latin typeface="Times New Roman" pitchFamily="18" charset="0"/>
                <a:cs typeface="Times New Roman" pitchFamily="18" charset="0"/>
              </a:rPr>
              <a:t>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A decision on variable x</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involves determining which of the values 0 or 1is to be assigned to it.</a:t>
            </a:r>
          </a:p>
          <a:p>
            <a:r>
              <a:rPr lang="en-US" dirty="0">
                <a:latin typeface="Times New Roman" pitchFamily="18" charset="0"/>
                <a:cs typeface="Times New Roman" pitchFamily="18" charset="0"/>
              </a:rPr>
              <a:t>Let us assume that decisions on the x</a:t>
            </a:r>
            <a:r>
              <a:rPr lang="en-US" baseline="-25000" dirty="0">
                <a:latin typeface="Times New Roman" pitchFamily="18" charset="0"/>
                <a:cs typeface="Times New Roman" pitchFamily="18" charset="0"/>
              </a:rPr>
              <a:t>i </a:t>
            </a:r>
            <a:r>
              <a:rPr lang="en-US" dirty="0">
                <a:latin typeface="Times New Roman" pitchFamily="18" charset="0"/>
                <a:cs typeface="Times New Roman" pitchFamily="18" charset="0"/>
              </a:rPr>
              <a:t>are made in the order </a:t>
            </a:r>
            <a:r>
              <a:rPr lang="en-US" dirty="0" err="1">
                <a:latin typeface="Times New Roman" pitchFamily="18" charset="0"/>
                <a:cs typeface="Times New Roman" pitchFamily="18" charset="0"/>
              </a:rPr>
              <a:t>x</a:t>
            </a:r>
            <a:r>
              <a:rPr lang="en-US" baseline="-25000" dirty="0" err="1">
                <a:latin typeface="Times New Roman" pitchFamily="18" charset="0"/>
                <a:cs typeface="Times New Roman" pitchFamily="18" charset="0"/>
              </a:rPr>
              <a:t>n</a:t>
            </a:r>
            <a:r>
              <a:rPr lang="en-US" baseline="-25000" dirty="0">
                <a:latin typeface="Times New Roman" pitchFamily="18" charset="0"/>
                <a:cs typeface="Times New Roman" pitchFamily="18" charset="0"/>
              </a:rPr>
              <a:t> ,</a:t>
            </a:r>
            <a:r>
              <a:rPr lang="en-US" dirty="0">
                <a:latin typeface="Times New Roman" pitchFamily="18" charset="0"/>
                <a:cs typeface="Times New Roman" pitchFamily="18" charset="0"/>
              </a:rPr>
              <a:t> x</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x</a:t>
            </a:r>
            <a:r>
              <a:rPr lang="en-US" baseline="-25000" dirty="0">
                <a:latin typeface="Times New Roman" pitchFamily="18" charset="0"/>
                <a:cs typeface="Times New Roman" pitchFamily="18" charset="0"/>
              </a:rPr>
              <a:t>1.</a:t>
            </a:r>
          </a:p>
          <a:p>
            <a:endParaRPr lang="en-US" baseline="-25000" dirty="0"/>
          </a:p>
          <a:p>
            <a:endParaRPr lang="en-US" baseline="-25000"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6324600"/>
          </a:xfrm>
        </p:spPr>
        <p:txBody>
          <a:bodyPr>
            <a:normAutofit/>
          </a:bodyPr>
          <a:lstStyle/>
          <a:p>
            <a:r>
              <a:rPr lang="en-US" dirty="0">
                <a:latin typeface="Times New Roman" pitchFamily="18" charset="0"/>
                <a:cs typeface="Times New Roman" pitchFamily="18" charset="0"/>
              </a:rPr>
              <a:t>Following a decision on </a:t>
            </a:r>
            <a:r>
              <a:rPr lang="en-US" dirty="0" err="1">
                <a:latin typeface="Times New Roman" pitchFamily="18" charset="0"/>
                <a:cs typeface="Times New Roman" pitchFamily="18" charset="0"/>
              </a:rPr>
              <a:t>x</a:t>
            </a:r>
            <a:r>
              <a:rPr lang="en-US" baseline="-25000" dirty="0" err="1">
                <a:latin typeface="Times New Roman" pitchFamily="18" charset="0"/>
                <a:cs typeface="Times New Roman" pitchFamily="18" charset="0"/>
              </a:rPr>
              <a:t>n</a:t>
            </a:r>
            <a:r>
              <a:rPr lang="en-US" baseline="-25000" dirty="0">
                <a:latin typeface="Times New Roman" pitchFamily="18" charset="0"/>
                <a:cs typeface="Times New Roman" pitchFamily="18" charset="0"/>
              </a:rPr>
              <a:t> </a:t>
            </a:r>
            <a:r>
              <a:rPr lang="en-US" dirty="0">
                <a:latin typeface="Times New Roman" pitchFamily="18" charset="0"/>
                <a:cs typeface="Times New Roman" pitchFamily="18" charset="0"/>
              </a:rPr>
              <a:t>, we may be in one of two possible states:</a:t>
            </a:r>
          </a:p>
          <a:p>
            <a:r>
              <a:rPr lang="en-US" dirty="0">
                <a:latin typeface="Times New Roman" pitchFamily="18" charset="0"/>
                <a:cs typeface="Times New Roman" pitchFamily="18" charset="0"/>
              </a:rPr>
              <a:t>The capacity remaining in the knapsack is ‘m’ and no profit has accrued or </a:t>
            </a:r>
          </a:p>
          <a:p>
            <a:r>
              <a:rPr lang="en-US" dirty="0">
                <a:latin typeface="Times New Roman" pitchFamily="18" charset="0"/>
                <a:cs typeface="Times New Roman" pitchFamily="18" charset="0"/>
              </a:rPr>
              <a:t>The capacity remaining is m- </a:t>
            </a:r>
            <a:r>
              <a:rPr lang="en-US" dirty="0" err="1">
                <a:latin typeface="Times New Roman" pitchFamily="18" charset="0"/>
                <a:cs typeface="Times New Roman" pitchFamily="18" charset="0"/>
              </a:rPr>
              <a:t>w</a:t>
            </a:r>
            <a:r>
              <a:rPr lang="en-US" baseline="-25000" dirty="0" err="1">
                <a:latin typeface="Times New Roman" pitchFamily="18" charset="0"/>
                <a:cs typeface="Times New Roman" pitchFamily="18" charset="0"/>
              </a:rPr>
              <a:t>n</a:t>
            </a:r>
            <a:r>
              <a:rPr lang="en-US" baseline="-25000" dirty="0">
                <a:latin typeface="Times New Roman" pitchFamily="18" charset="0"/>
                <a:cs typeface="Times New Roman" pitchFamily="18" charset="0"/>
              </a:rPr>
              <a:t> </a:t>
            </a:r>
            <a:r>
              <a:rPr lang="en-US" dirty="0">
                <a:latin typeface="Times New Roman" pitchFamily="18" charset="0"/>
                <a:cs typeface="Times New Roman" pitchFamily="18" charset="0"/>
              </a:rPr>
              <a:t> and a profit of  </a:t>
            </a:r>
            <a:r>
              <a:rPr lang="en-US" dirty="0" err="1">
                <a:latin typeface="Times New Roman" pitchFamily="18" charset="0"/>
                <a:cs typeface="Times New Roman" pitchFamily="18" charset="0"/>
              </a:rPr>
              <a:t>p</a:t>
            </a:r>
            <a:r>
              <a:rPr lang="en-US" baseline="-25000" dirty="0" err="1">
                <a:latin typeface="Times New Roman" pitchFamily="18" charset="0"/>
                <a:cs typeface="Times New Roman" pitchFamily="18" charset="0"/>
              </a:rPr>
              <a:t>n</a:t>
            </a:r>
            <a:r>
              <a:rPr lang="en-US" baseline="-25000" dirty="0">
                <a:latin typeface="Times New Roman" pitchFamily="18" charset="0"/>
                <a:cs typeface="Times New Roman" pitchFamily="18" charset="0"/>
              </a:rPr>
              <a:t> </a:t>
            </a:r>
            <a:r>
              <a:rPr lang="en-US" dirty="0">
                <a:latin typeface="Times New Roman" pitchFamily="18" charset="0"/>
                <a:cs typeface="Times New Roman" pitchFamily="18" charset="0"/>
              </a:rPr>
              <a:t> has accrued.</a:t>
            </a:r>
          </a:p>
          <a:p>
            <a:r>
              <a:rPr lang="en-US" dirty="0">
                <a:latin typeface="Times New Roman" pitchFamily="18" charset="0"/>
                <a:cs typeface="Times New Roman" pitchFamily="18" charset="0"/>
              </a:rPr>
              <a:t>It is clear that the remaining decisions x</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x</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must be optimal with respect to the problem state resulting from the decision on </a:t>
            </a:r>
            <a:r>
              <a:rPr lang="en-US" dirty="0" err="1">
                <a:latin typeface="Times New Roman" pitchFamily="18" charset="0"/>
                <a:cs typeface="Times New Roman" pitchFamily="18" charset="0"/>
              </a:rPr>
              <a:t>x</a:t>
            </a:r>
            <a:r>
              <a:rPr lang="en-US" baseline="-25000" dirty="0" err="1">
                <a:latin typeface="Times New Roman" pitchFamily="18" charset="0"/>
                <a:cs typeface="Times New Roman" pitchFamily="18" charset="0"/>
              </a:rPr>
              <a:t>n</a:t>
            </a:r>
            <a:r>
              <a:rPr lang="en-US" baseline="-25000" dirty="0">
                <a:latin typeface="Times New Roman" pitchFamily="18" charset="0"/>
                <a:cs typeface="Times New Roman" pitchFamily="18" charset="0"/>
              </a:rPr>
              <a:t>.</a:t>
            </a:r>
          </a:p>
          <a:p>
            <a:r>
              <a:rPr lang="en-US" dirty="0">
                <a:latin typeface="Times New Roman" pitchFamily="18" charset="0"/>
                <a:cs typeface="Times New Roman" pitchFamily="18" charset="0"/>
              </a:rPr>
              <a:t>Otherwise  </a:t>
            </a:r>
            <a:r>
              <a:rPr lang="en-US" dirty="0" err="1">
                <a:latin typeface="Times New Roman" pitchFamily="18" charset="0"/>
                <a:cs typeface="Times New Roman" pitchFamily="18" charset="0"/>
              </a:rPr>
              <a:t>x</a:t>
            </a:r>
            <a:r>
              <a:rPr lang="en-US" baseline="-25000" dirty="0" err="1">
                <a:latin typeface="Times New Roman" pitchFamily="18" charset="0"/>
                <a:cs typeface="Times New Roman" pitchFamily="18" charset="0"/>
              </a:rPr>
              <a:t>n</a:t>
            </a:r>
            <a:r>
              <a:rPr lang="en-US" baseline="-25000" dirty="0">
                <a:latin typeface="Times New Roman" pitchFamily="18" charset="0"/>
                <a:cs typeface="Times New Roman" pitchFamily="18" charset="0"/>
              </a:rPr>
              <a:t>,…..,</a:t>
            </a:r>
            <a:r>
              <a:rPr lang="en-US" dirty="0">
                <a:latin typeface="Times New Roman" pitchFamily="18" charset="0"/>
                <a:cs typeface="Times New Roman" pitchFamily="18" charset="0"/>
              </a:rPr>
              <a:t> x</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will not be optimal.</a:t>
            </a:r>
          </a:p>
          <a:p>
            <a:r>
              <a:rPr lang="en-US" dirty="0">
                <a:latin typeface="Times New Roman" pitchFamily="18" charset="0"/>
                <a:cs typeface="Times New Roman" pitchFamily="18" charset="0"/>
              </a:rPr>
              <a:t>Hence , the principle of optimality holds.</a:t>
            </a:r>
            <a:endParaRPr lang="en-US" baseline="-25000" dirty="0">
              <a:latin typeface="Times New Roman" pitchFamily="18" charset="0"/>
              <a:cs typeface="Times New Roman" pitchFamily="18" charset="0"/>
            </a:endParaRPr>
          </a:p>
          <a:p>
            <a:endParaRPr lang="en-US" baseline="-25000"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1.Overlapping Sub-Problems</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90600"/>
            <a:ext cx="8229600" cy="5867400"/>
          </a:xfrm>
        </p:spPr>
        <p:txBody>
          <a:bodyPr>
            <a:normAutofit/>
          </a:bodyPr>
          <a:lstStyle/>
          <a:p>
            <a:pPr>
              <a:lnSpc>
                <a:spcPct val="150000"/>
              </a:lnSpc>
            </a:pPr>
            <a:r>
              <a:rPr lang="en-US" dirty="0">
                <a:latin typeface="Times New Roman" pitchFamily="18" charset="0"/>
                <a:cs typeface="Times New Roman" pitchFamily="18" charset="0"/>
              </a:rPr>
              <a:t>Similar to Divide-and-Conquer approach, Dynamic Programming also combines solutions to sub-problems. </a:t>
            </a:r>
          </a:p>
          <a:p>
            <a:pPr>
              <a:lnSpc>
                <a:spcPct val="150000"/>
              </a:lnSpc>
            </a:pPr>
            <a:r>
              <a:rPr lang="en-US" dirty="0">
                <a:latin typeface="Times New Roman" pitchFamily="18" charset="0"/>
                <a:cs typeface="Times New Roman" pitchFamily="18" charset="0"/>
              </a:rPr>
              <a:t>It is mainly used where the solution of one sub-problem is needed repeatedly. </a:t>
            </a:r>
          </a:p>
          <a:p>
            <a:pPr>
              <a:lnSpc>
                <a:spcPct val="150000"/>
              </a:lnSpc>
            </a:pPr>
            <a:r>
              <a:rPr lang="en-US" dirty="0">
                <a:latin typeface="Times New Roman" pitchFamily="18" charset="0"/>
                <a:cs typeface="Times New Roman" pitchFamily="18" charset="0"/>
              </a:rPr>
              <a:t>The computed solutions are stored in a table, so that these don’t have to be re-computed. </a:t>
            </a:r>
          </a:p>
          <a:p>
            <a:pPr>
              <a:lnSpc>
                <a:spcPct val="150000"/>
              </a:lnSpc>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9437"/>
            <a:ext cx="8229600" cy="5592763"/>
          </a:xfrm>
        </p:spPr>
        <p:txBody>
          <a:bodyPr/>
          <a:lstStyle/>
          <a:p>
            <a:r>
              <a:rPr lang="en-US" dirty="0">
                <a:latin typeface="Times New Roman" pitchFamily="18" charset="0"/>
                <a:cs typeface="Times New Roman" pitchFamily="18" charset="0"/>
              </a:rPr>
              <a:t>Let </a:t>
            </a:r>
            <a:r>
              <a:rPr lang="en-US" dirty="0" err="1">
                <a:latin typeface="Times New Roman" pitchFamily="18" charset="0"/>
                <a:cs typeface="Times New Roman" pitchFamily="18" charset="0"/>
              </a:rPr>
              <a:t>f</a:t>
            </a:r>
            <a:r>
              <a:rPr lang="en-US" baseline="-25000" dirty="0" err="1">
                <a:latin typeface="Times New Roman" pitchFamily="18" charset="0"/>
                <a:cs typeface="Times New Roman" pitchFamily="18" charset="0"/>
              </a:rPr>
              <a:t>j</a:t>
            </a:r>
            <a:r>
              <a:rPr lang="en-US" dirty="0">
                <a:latin typeface="Times New Roman" pitchFamily="18" charset="0"/>
                <a:cs typeface="Times New Roman" pitchFamily="18" charset="0"/>
              </a:rPr>
              <a:t>(y) be the value of an optimal solution to KNAP(1,j,y). </a:t>
            </a:r>
          </a:p>
          <a:p>
            <a:r>
              <a:rPr lang="en-US" dirty="0">
                <a:latin typeface="Times New Roman" pitchFamily="18" charset="0"/>
                <a:cs typeface="Times New Roman" pitchFamily="18" charset="0"/>
              </a:rPr>
              <a:t>Since the Principle of optimality holds, we obtain </a:t>
            </a:r>
          </a:p>
          <a:p>
            <a:pPr>
              <a:buNone/>
            </a:pPr>
            <a:r>
              <a:rPr lang="en-US" dirty="0">
                <a:latin typeface="Times New Roman" pitchFamily="18" charset="0"/>
                <a:cs typeface="Times New Roman" pitchFamily="18" charset="0"/>
              </a:rPr>
              <a:t>	</a:t>
            </a:r>
          </a:p>
          <a:p>
            <a:endParaRPr lang="en-US" dirty="0"/>
          </a:p>
          <a:p>
            <a:r>
              <a:rPr lang="en-US" dirty="0">
                <a:latin typeface="Times New Roman" pitchFamily="18" charset="0"/>
                <a:cs typeface="Times New Roman" pitchFamily="18" charset="0"/>
              </a:rPr>
              <a:t>For arbitrary </a:t>
            </a:r>
            <a:r>
              <a:rPr lang="en-US" dirty="0" err="1">
                <a:latin typeface="Times New Roman" pitchFamily="18" charset="0"/>
                <a:cs typeface="Times New Roman" pitchFamily="18" charset="0"/>
              </a:rPr>
              <a:t>f</a:t>
            </a:r>
            <a:r>
              <a:rPr lang="en-US" baseline="-25000" dirty="0" err="1">
                <a:latin typeface="Times New Roman" pitchFamily="18" charset="0"/>
                <a:cs typeface="Times New Roman" pitchFamily="18" charset="0"/>
              </a:rPr>
              <a:t>j</a:t>
            </a:r>
            <a:r>
              <a:rPr lang="en-US" dirty="0">
                <a:latin typeface="Times New Roman" pitchFamily="18" charset="0"/>
                <a:cs typeface="Times New Roman" pitchFamily="18" charset="0"/>
              </a:rPr>
              <a:t>(y)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&gt;0, Eq.1 generalizes to</a:t>
            </a:r>
          </a:p>
          <a:p>
            <a:pPr>
              <a:buNone/>
            </a:pPr>
            <a:r>
              <a:rPr lang="en-US" dirty="0">
                <a:latin typeface="Times New Roman" pitchFamily="18" charset="0"/>
                <a:cs typeface="Times New Roman" pitchFamily="18" charset="0"/>
              </a:rPr>
              <a:t>	</a:t>
            </a:r>
          </a:p>
        </p:txBody>
      </p:sp>
      <p:cxnSp>
        <p:nvCxnSpPr>
          <p:cNvPr id="5" name="Straight Arrow Connector 4"/>
          <p:cNvCxnSpPr/>
          <p:nvPr/>
        </p:nvCxnSpPr>
        <p:spPr>
          <a:xfrm>
            <a:off x="6934200" y="3048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696200" y="2743200"/>
            <a:ext cx="9144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Eq.1</a:t>
            </a:r>
          </a:p>
        </p:txBody>
      </p:sp>
      <p:cxnSp>
        <p:nvCxnSpPr>
          <p:cNvPr id="8" name="Straight Arrow Connector 7"/>
          <p:cNvCxnSpPr/>
          <p:nvPr/>
        </p:nvCxnSpPr>
        <p:spPr>
          <a:xfrm>
            <a:off x="6705600" y="52578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7620000" y="4876800"/>
            <a:ext cx="990600" cy="7620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Eq.2</a:t>
            </a:r>
          </a:p>
        </p:txBody>
      </p:sp>
      <p:sp>
        <p:nvSpPr>
          <p:cNvPr id="10" name="Rectangle 9"/>
          <p:cNvSpPr/>
          <p:nvPr/>
        </p:nvSpPr>
        <p:spPr>
          <a:xfrm>
            <a:off x="685800" y="2819400"/>
            <a:ext cx="60198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itchFamily="18" charset="0"/>
                <a:cs typeface="Times New Roman" pitchFamily="18" charset="0"/>
              </a:rPr>
              <a:t>f</a:t>
            </a:r>
            <a:r>
              <a:rPr lang="en-US" sz="2800" b="1" baseline="-25000" dirty="0">
                <a:latin typeface="Times New Roman" pitchFamily="18" charset="0"/>
                <a:cs typeface="Times New Roman" pitchFamily="18" charset="0"/>
              </a:rPr>
              <a:t>n</a:t>
            </a:r>
            <a:r>
              <a:rPr lang="en-US" sz="2800" b="1" dirty="0">
                <a:latin typeface="Times New Roman" pitchFamily="18" charset="0"/>
                <a:cs typeface="Times New Roman" pitchFamily="18" charset="0"/>
              </a:rPr>
              <a:t>(m) = max{f</a:t>
            </a:r>
            <a:r>
              <a:rPr lang="en-US" sz="2800" b="1" baseline="-25000" dirty="0">
                <a:latin typeface="Times New Roman" pitchFamily="18" charset="0"/>
                <a:cs typeface="Times New Roman" pitchFamily="18" charset="0"/>
              </a:rPr>
              <a:t>n-1</a:t>
            </a:r>
            <a:r>
              <a:rPr lang="en-US" sz="2800" b="1" dirty="0">
                <a:latin typeface="Times New Roman" pitchFamily="18" charset="0"/>
                <a:cs typeface="Times New Roman" pitchFamily="18" charset="0"/>
              </a:rPr>
              <a:t> (m), f</a:t>
            </a:r>
            <a:r>
              <a:rPr lang="en-US" sz="2800" b="1" baseline="-25000" dirty="0">
                <a:latin typeface="Times New Roman" pitchFamily="18" charset="0"/>
                <a:cs typeface="Times New Roman" pitchFamily="18" charset="0"/>
              </a:rPr>
              <a:t>n-1</a:t>
            </a:r>
            <a:r>
              <a:rPr lang="en-US" sz="2800" b="1" dirty="0">
                <a:latin typeface="Times New Roman" pitchFamily="18" charset="0"/>
                <a:cs typeface="Times New Roman" pitchFamily="18" charset="0"/>
              </a:rPr>
              <a:t> (m-</a:t>
            </a:r>
            <a:r>
              <a:rPr lang="en-US" sz="2800" b="1" dirty="0" err="1">
                <a:latin typeface="Times New Roman" pitchFamily="18" charset="0"/>
                <a:cs typeface="Times New Roman" pitchFamily="18" charset="0"/>
              </a:rPr>
              <a:t>w</a:t>
            </a:r>
            <a:r>
              <a:rPr lang="en-US" sz="2800" b="1" baseline="-25000" dirty="0" err="1">
                <a:latin typeface="Times New Roman" pitchFamily="18" charset="0"/>
                <a:cs typeface="Times New Roman" pitchFamily="18" charset="0"/>
              </a:rPr>
              <a:t>n</a:t>
            </a:r>
            <a:r>
              <a:rPr lang="en-US" sz="2800" b="1" dirty="0">
                <a:latin typeface="Times New Roman" pitchFamily="18" charset="0"/>
                <a:cs typeface="Times New Roman" pitchFamily="18" charset="0"/>
              </a:rPr>
              <a:t>)+</a:t>
            </a:r>
            <a:r>
              <a:rPr lang="en-US" sz="2800" b="1" dirty="0" err="1">
                <a:latin typeface="Times New Roman" pitchFamily="18" charset="0"/>
                <a:cs typeface="Times New Roman" pitchFamily="18" charset="0"/>
              </a:rPr>
              <a:t>p</a:t>
            </a:r>
            <a:r>
              <a:rPr lang="en-US" sz="2800" b="1" baseline="-25000" dirty="0" err="1">
                <a:latin typeface="Times New Roman" pitchFamily="18" charset="0"/>
                <a:cs typeface="Times New Roman" pitchFamily="18" charset="0"/>
              </a:rPr>
              <a:t>n</a:t>
            </a:r>
            <a:r>
              <a:rPr lang="en-US" sz="2800" b="1" dirty="0">
                <a:latin typeface="Times New Roman" pitchFamily="18" charset="0"/>
                <a:cs typeface="Times New Roman" pitchFamily="18" charset="0"/>
              </a:rPr>
              <a:t>}</a:t>
            </a:r>
            <a:endParaRPr lang="en-US" sz="2800" b="1" dirty="0"/>
          </a:p>
        </p:txBody>
      </p:sp>
      <p:sp>
        <p:nvSpPr>
          <p:cNvPr id="11" name="Rectangle 10"/>
          <p:cNvSpPr/>
          <p:nvPr/>
        </p:nvSpPr>
        <p:spPr>
          <a:xfrm>
            <a:off x="609600" y="4800600"/>
            <a:ext cx="60960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itchFamily="18" charset="0"/>
                <a:cs typeface="Times New Roman" pitchFamily="18" charset="0"/>
              </a:rPr>
              <a:t>f</a:t>
            </a:r>
            <a:r>
              <a:rPr lang="en-US" sz="3200" b="1" baseline="-25000" dirty="0">
                <a:latin typeface="Times New Roman" pitchFamily="18" charset="0"/>
                <a:cs typeface="Times New Roman" pitchFamily="18" charset="0"/>
              </a:rPr>
              <a:t>n</a:t>
            </a:r>
            <a:r>
              <a:rPr lang="en-US" sz="3200" b="1" dirty="0">
                <a:latin typeface="Times New Roman" pitchFamily="18" charset="0"/>
                <a:cs typeface="Times New Roman" pitchFamily="18" charset="0"/>
              </a:rPr>
              <a:t>(y) = max{f</a:t>
            </a:r>
            <a:r>
              <a:rPr lang="en-US" sz="3200" b="1" baseline="-25000" dirty="0">
                <a:latin typeface="Times New Roman" pitchFamily="18" charset="0"/>
                <a:cs typeface="Times New Roman" pitchFamily="18" charset="0"/>
              </a:rPr>
              <a:t>n-1</a:t>
            </a:r>
            <a:r>
              <a:rPr lang="en-US" sz="3200" b="1" dirty="0">
                <a:latin typeface="Times New Roman" pitchFamily="18" charset="0"/>
                <a:cs typeface="Times New Roman" pitchFamily="18" charset="0"/>
              </a:rPr>
              <a:t> (y), f</a:t>
            </a:r>
            <a:r>
              <a:rPr lang="en-US" sz="3200" b="1" baseline="-25000" dirty="0">
                <a:latin typeface="Times New Roman" pitchFamily="18" charset="0"/>
                <a:cs typeface="Times New Roman" pitchFamily="18" charset="0"/>
              </a:rPr>
              <a:t>n-1</a:t>
            </a:r>
            <a:r>
              <a:rPr lang="en-US" sz="3200" b="1" dirty="0">
                <a:latin typeface="Times New Roman" pitchFamily="18" charset="0"/>
                <a:cs typeface="Times New Roman" pitchFamily="18" charset="0"/>
              </a:rPr>
              <a:t> (y- </a:t>
            </a:r>
            <a:r>
              <a:rPr lang="en-US" sz="3200" b="1" dirty="0" err="1">
                <a:latin typeface="Times New Roman" pitchFamily="18" charset="0"/>
                <a:cs typeface="Times New Roman" pitchFamily="18" charset="0"/>
              </a:rPr>
              <a:t>w</a:t>
            </a:r>
            <a:r>
              <a:rPr lang="en-US" sz="3200" b="1" baseline="-25000" dirty="0" err="1">
                <a:latin typeface="Times New Roman" pitchFamily="18" charset="0"/>
                <a:cs typeface="Times New Roman" pitchFamily="18" charset="0"/>
              </a:rPr>
              <a:t>i</a:t>
            </a:r>
            <a:r>
              <a:rPr lang="en-US" sz="3200" b="1" dirty="0">
                <a:latin typeface="Times New Roman" pitchFamily="18" charset="0"/>
                <a:cs typeface="Times New Roman" pitchFamily="18" charset="0"/>
              </a:rPr>
              <a:t>)+p</a:t>
            </a:r>
            <a:r>
              <a:rPr lang="en-US" sz="3200" b="1" baseline="-25000" dirty="0">
                <a:latin typeface="Times New Roman" pitchFamily="18" charset="0"/>
                <a:cs typeface="Times New Roman" pitchFamily="18" charset="0"/>
              </a:rPr>
              <a:t>i</a:t>
            </a:r>
            <a:r>
              <a:rPr lang="en-US" sz="3200" b="1" dirty="0">
                <a:latin typeface="Times New Roman" pitchFamily="18" charset="0"/>
                <a:cs typeface="Times New Roman" pitchFamily="18" charset="0"/>
              </a:rPr>
              <a:t>}</a:t>
            </a:r>
            <a:endParaRPr lang="en-US" sz="32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a:bodyPr>
          <a:lstStyle/>
          <a:p>
            <a:r>
              <a:rPr lang="en-US" dirty="0">
                <a:latin typeface="Times New Roman" pitchFamily="18" charset="0"/>
                <a:cs typeface="Times New Roman" pitchFamily="18" charset="0"/>
              </a:rPr>
              <a:t>Eq.2 can be solved for fn(m) by beginning with the knowledge </a:t>
            </a:r>
            <a:r>
              <a:rPr lang="en-US" b="1" dirty="0">
                <a:latin typeface="Times New Roman" pitchFamily="18" charset="0"/>
                <a:cs typeface="Times New Roman" pitchFamily="18" charset="0"/>
              </a:rPr>
              <a:t>f</a:t>
            </a:r>
            <a:r>
              <a:rPr lang="en-US" b="1" baseline="-25000" dirty="0">
                <a:latin typeface="Times New Roman" pitchFamily="18" charset="0"/>
                <a:cs typeface="Times New Roman" pitchFamily="18" charset="0"/>
              </a:rPr>
              <a:t>0</a:t>
            </a:r>
            <a:r>
              <a:rPr lang="en-US" dirty="0">
                <a:latin typeface="Times New Roman" pitchFamily="18" charset="0"/>
                <a:cs typeface="Times New Roman" pitchFamily="18" charset="0"/>
              </a:rPr>
              <a:t> (y) = 0 for all y </a:t>
            </a:r>
          </a:p>
          <a:p>
            <a:pPr>
              <a:buNone/>
            </a:pPr>
            <a:r>
              <a:rPr lang="en-US" dirty="0">
                <a:latin typeface="Times New Roman" pitchFamily="18" charset="0"/>
                <a:cs typeface="Times New Roman" pitchFamily="18" charset="0"/>
              </a:rPr>
              <a:t>	and </a:t>
            </a:r>
            <a:r>
              <a:rPr lang="en-US" b="1" dirty="0" err="1">
                <a:latin typeface="Times New Roman" pitchFamily="18" charset="0"/>
                <a:cs typeface="Times New Roman" pitchFamily="18" charset="0"/>
              </a:rPr>
              <a:t>f</a:t>
            </a:r>
            <a:r>
              <a:rPr lang="en-US" b="1"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(y) =-∞,y&lt;0.then f</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 f</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f</a:t>
            </a:r>
            <a:r>
              <a:rPr lang="en-US" baseline="-25000" dirty="0">
                <a:latin typeface="Times New Roman" pitchFamily="18" charset="0"/>
                <a:cs typeface="Times New Roman" pitchFamily="18" charset="0"/>
              </a:rPr>
              <a:t>n</a:t>
            </a:r>
            <a:r>
              <a:rPr lang="en-US" dirty="0">
                <a:latin typeface="Times New Roman" pitchFamily="18" charset="0"/>
                <a:cs typeface="Times New Roman" pitchFamily="18" charset="0"/>
              </a:rPr>
              <a:t> can be successfully computed using Eq.2 .</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So, we need to compute only </a:t>
            </a:r>
            <a:r>
              <a:rPr lang="en-US" b="1" dirty="0" err="1">
                <a:latin typeface="Times New Roman" pitchFamily="18" charset="0"/>
                <a:cs typeface="Times New Roman" pitchFamily="18" charset="0"/>
              </a:rPr>
              <a:t>f</a:t>
            </a:r>
            <a:r>
              <a:rPr lang="en-US" b="1"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a:t>
            </a:r>
            <a:r>
              <a:rPr lang="en-US" b="1" dirty="0" err="1">
                <a:latin typeface="Times New Roman" pitchFamily="18" charset="0"/>
                <a:cs typeface="Times New Roman" pitchFamily="18" charset="0"/>
              </a:rPr>
              <a:t>y</a:t>
            </a:r>
            <a:r>
              <a:rPr lang="en-US" b="1" baseline="-25000" dirty="0" err="1">
                <a:latin typeface="Times New Roman" pitchFamily="18" charset="0"/>
                <a:cs typeface="Times New Roman" pitchFamily="18" charset="0"/>
              </a:rPr>
              <a:t>j</a:t>
            </a:r>
            <a:r>
              <a:rPr lang="en-US" dirty="0">
                <a:latin typeface="Times New Roman" pitchFamily="18" charset="0"/>
                <a:cs typeface="Times New Roman" pitchFamily="18" charset="0"/>
              </a:rPr>
              <a:t>) ,1≤j ≤k.</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We use the ordered  set </a:t>
            </a:r>
          </a:p>
          <a:p>
            <a:pPr>
              <a:buNone/>
            </a:pPr>
            <a:r>
              <a:rPr lang="en-US" dirty="0">
                <a:latin typeface="Times New Roman" pitchFamily="18" charset="0"/>
                <a:cs typeface="Times New Roman" pitchFamily="18" charset="0"/>
              </a:rPr>
              <a:t>	S</a:t>
            </a:r>
            <a:r>
              <a:rPr lang="en-US" baseline="30000" dirty="0">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b="1" dirty="0" err="1">
                <a:latin typeface="Times New Roman" pitchFamily="18" charset="0"/>
                <a:cs typeface="Times New Roman" pitchFamily="18" charset="0"/>
              </a:rPr>
              <a:t>f</a:t>
            </a:r>
            <a:r>
              <a:rPr lang="en-US" b="1" baseline="-25000" dirty="0" err="1">
                <a:latin typeface="Times New Roman" pitchFamily="18" charset="0"/>
                <a:cs typeface="Times New Roman" pitchFamily="18" charset="0"/>
              </a:rPr>
              <a:t>i</a:t>
            </a:r>
            <a:r>
              <a:rPr lang="en-US" b="1" baseline="-25000" dirty="0">
                <a:latin typeface="Times New Roman" pitchFamily="18" charset="0"/>
                <a:cs typeface="Times New Roman" pitchFamily="18" charset="0"/>
              </a:rPr>
              <a:t> </a:t>
            </a:r>
            <a:r>
              <a:rPr lang="en-US" dirty="0">
                <a:latin typeface="Times New Roman" pitchFamily="18" charset="0"/>
                <a:cs typeface="Times New Roman" pitchFamily="18" charset="0"/>
              </a:rPr>
              <a:t>(</a:t>
            </a:r>
            <a:r>
              <a:rPr lang="en-US" b="1" dirty="0" err="1">
                <a:latin typeface="Times New Roman" pitchFamily="18" charset="0"/>
                <a:cs typeface="Times New Roman" pitchFamily="18" charset="0"/>
              </a:rPr>
              <a:t>y</a:t>
            </a:r>
            <a:r>
              <a:rPr lang="en-US" b="1" baseline="-25000" dirty="0" err="1">
                <a:latin typeface="Times New Roman" pitchFamily="18" charset="0"/>
                <a:cs typeface="Times New Roman" pitchFamily="18" charset="0"/>
              </a:rPr>
              <a:t>j</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a:t>
            </a:r>
            <a:r>
              <a:rPr lang="en-US" b="1" baseline="-25000" dirty="0" err="1">
                <a:latin typeface="Times New Roman" pitchFamily="18" charset="0"/>
                <a:cs typeface="Times New Roman" pitchFamily="18" charset="0"/>
              </a:rPr>
              <a:t>j</a:t>
            </a:r>
            <a:r>
              <a:rPr lang="en-US" dirty="0">
                <a:latin typeface="Times New Roman" pitchFamily="18" charset="0"/>
                <a:cs typeface="Times New Roman" pitchFamily="18" charset="0"/>
              </a:rPr>
              <a:t>) | 1≤j ≤k.}to represent </a:t>
            </a:r>
            <a:r>
              <a:rPr lang="en-US" b="1" dirty="0" err="1">
                <a:latin typeface="Times New Roman" pitchFamily="18" charset="0"/>
                <a:cs typeface="Times New Roman" pitchFamily="18" charset="0"/>
              </a:rPr>
              <a:t>f</a:t>
            </a:r>
            <a:r>
              <a:rPr lang="en-US" b="1"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y</a:t>
            </a:r>
            <a:r>
              <a:rPr lang="en-US"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5668963"/>
          </a:xfrm>
        </p:spPr>
        <p:txBody>
          <a:bodyPr>
            <a:normAutofit/>
          </a:bodyPr>
          <a:lstStyle/>
          <a:p>
            <a:r>
              <a:rPr lang="en-US" dirty="0">
                <a:latin typeface="Times New Roman" pitchFamily="18" charset="0"/>
                <a:cs typeface="Times New Roman" pitchFamily="18" charset="0"/>
              </a:rPr>
              <a:t>Each member of S</a:t>
            </a:r>
            <a:r>
              <a:rPr lang="en-US" baseline="30000" dirty="0">
                <a:latin typeface="Times New Roman" pitchFamily="18" charset="0"/>
                <a:cs typeface="Times New Roman" pitchFamily="18" charset="0"/>
              </a:rPr>
              <a:t>i  </a:t>
            </a:r>
            <a:r>
              <a:rPr lang="en-US" dirty="0">
                <a:latin typeface="Times New Roman" pitchFamily="18" charset="0"/>
                <a:cs typeface="Times New Roman" pitchFamily="18" charset="0"/>
              </a:rPr>
              <a:t>is a pair(P,W), where 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f</a:t>
            </a:r>
            <a:r>
              <a:rPr lang="en-US" b="1"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a:t>
            </a:r>
            <a:r>
              <a:rPr lang="en-US" b="1" dirty="0" err="1">
                <a:latin typeface="Times New Roman" pitchFamily="18" charset="0"/>
                <a:cs typeface="Times New Roman" pitchFamily="18" charset="0"/>
              </a:rPr>
              <a:t>y</a:t>
            </a:r>
            <a:r>
              <a:rPr lang="en-US" b="1" baseline="-25000" dirty="0" err="1">
                <a:latin typeface="Times New Roman" pitchFamily="18" charset="0"/>
                <a:cs typeface="Times New Roman" pitchFamily="18" charset="0"/>
              </a:rPr>
              <a:t>j</a:t>
            </a:r>
            <a:r>
              <a:rPr lang="en-US" dirty="0">
                <a:latin typeface="Times New Roman" pitchFamily="18" charset="0"/>
                <a:cs typeface="Times New Roman" pitchFamily="18" charset="0"/>
              </a:rPr>
              <a:t>) and W = </a:t>
            </a:r>
            <a:r>
              <a:rPr lang="en-US" b="1" dirty="0" err="1">
                <a:latin typeface="Times New Roman" pitchFamily="18" charset="0"/>
                <a:cs typeface="Times New Roman" pitchFamily="18" charset="0"/>
              </a:rPr>
              <a:t>y</a:t>
            </a:r>
            <a:r>
              <a:rPr lang="en-US" b="1" baseline="-25000" dirty="0" err="1">
                <a:latin typeface="Times New Roman" pitchFamily="18" charset="0"/>
                <a:cs typeface="Times New Roman" pitchFamily="18" charset="0"/>
              </a:rPr>
              <a:t>j</a:t>
            </a:r>
            <a:r>
              <a:rPr lang="en-US" b="1" baseline="-25000" dirty="0">
                <a:latin typeface="Times New Roman" pitchFamily="18" charset="0"/>
                <a:cs typeface="Times New Roman" pitchFamily="18" charset="0"/>
              </a:rPr>
              <a:t> .</a:t>
            </a:r>
          </a:p>
          <a:p>
            <a:r>
              <a:rPr lang="en-US" dirty="0">
                <a:latin typeface="Times New Roman" pitchFamily="18" charset="0"/>
                <a:cs typeface="Times New Roman" pitchFamily="18" charset="0"/>
              </a:rPr>
              <a:t>Notice that</a:t>
            </a:r>
          </a:p>
          <a:p>
            <a:r>
              <a:rPr lang="en-US" dirty="0">
                <a:latin typeface="Times New Roman" pitchFamily="18" charset="0"/>
                <a:cs typeface="Times New Roman" pitchFamily="18" charset="0"/>
              </a:rPr>
              <a:t>We can compute S</a:t>
            </a:r>
            <a:r>
              <a:rPr lang="en-US" baseline="30000" dirty="0">
                <a:latin typeface="Times New Roman" pitchFamily="18" charset="0"/>
                <a:cs typeface="Times New Roman" pitchFamily="18" charset="0"/>
              </a:rPr>
              <a:t>i+1 </a:t>
            </a:r>
            <a:r>
              <a:rPr lang="en-US" dirty="0">
                <a:latin typeface="Times New Roman" pitchFamily="18" charset="0"/>
                <a:cs typeface="Times New Roman" pitchFamily="18" charset="0"/>
              </a:rPr>
              <a:t>from S</a:t>
            </a:r>
            <a:r>
              <a:rPr lang="en-US" baseline="30000" dirty="0">
                <a:latin typeface="Times New Roman" pitchFamily="18" charset="0"/>
                <a:cs typeface="Times New Roman" pitchFamily="18" charset="0"/>
              </a:rPr>
              <a:t>i  </a:t>
            </a:r>
            <a:r>
              <a:rPr lang="en-US" dirty="0">
                <a:latin typeface="Times New Roman" pitchFamily="18" charset="0"/>
                <a:cs typeface="Times New Roman" pitchFamily="18" charset="0"/>
              </a:rPr>
              <a:t>by first computing</a:t>
            </a: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Note :</a:t>
            </a:r>
            <a:r>
              <a:rPr lang="en-US" dirty="0"/>
              <a:t> </a:t>
            </a:r>
            <a:r>
              <a:rPr lang="en-US" dirty="0">
                <a:latin typeface="Times New Roman" pitchFamily="18" charset="0"/>
                <a:cs typeface="Times New Roman" pitchFamily="18" charset="0"/>
              </a:rPr>
              <a:t>S</a:t>
            </a:r>
            <a:r>
              <a:rPr lang="en-US" baseline="30000" dirty="0">
                <a:latin typeface="Times New Roman" pitchFamily="18" charset="0"/>
                <a:cs typeface="Times New Roman" pitchFamily="18" charset="0"/>
              </a:rPr>
              <a:t>i </a:t>
            </a:r>
            <a:r>
              <a:rPr lang="en-US" dirty="0"/>
              <a:t>+</a:t>
            </a:r>
            <a:r>
              <a:rPr lang="en-US" dirty="0">
                <a:latin typeface="Times New Roman" pitchFamily="18" charset="0"/>
                <a:cs typeface="Times New Roman" pitchFamily="18" charset="0"/>
              </a:rPr>
              <a:t>1 can be computed by merging the pairs in S</a:t>
            </a:r>
            <a:r>
              <a:rPr lang="en-US" baseline="30000" dirty="0">
                <a:latin typeface="Times New Roman" pitchFamily="18" charset="0"/>
                <a:cs typeface="Times New Roman" pitchFamily="18" charset="0"/>
              </a:rPr>
              <a:t>i</a:t>
            </a:r>
            <a:r>
              <a:rPr lang="en-US" dirty="0">
                <a:latin typeface="Times New Roman" pitchFamily="18" charset="0"/>
                <a:cs typeface="Times New Roman" pitchFamily="18" charset="0"/>
              </a:rPr>
              <a:t> and S</a:t>
            </a:r>
            <a:r>
              <a:rPr lang="en-US" baseline="-25000" dirty="0">
                <a:latin typeface="Times New Roman" pitchFamily="18" charset="0"/>
                <a:cs typeface="Times New Roman" pitchFamily="18" charset="0"/>
              </a:rPr>
              <a:t>1</a:t>
            </a:r>
            <a:r>
              <a:rPr lang="en-US" baseline="30000" dirty="0">
                <a:latin typeface="Times New Roman" pitchFamily="18" charset="0"/>
                <a:cs typeface="Times New Roman" pitchFamily="18" charset="0"/>
              </a:rPr>
              <a:t>i </a:t>
            </a:r>
            <a:r>
              <a:rPr lang="en-US" dirty="0">
                <a:latin typeface="Times New Roman" pitchFamily="18" charset="0"/>
                <a:cs typeface="Times New Roman" pitchFamily="18" charset="0"/>
              </a:rPr>
              <a:t>together.</a:t>
            </a:r>
          </a:p>
          <a:p>
            <a:pPr>
              <a:buNone/>
            </a:pPr>
            <a:endParaRPr lang="en-US" baseline="30000" dirty="0">
              <a:latin typeface="Times New Roman" pitchFamily="18" charset="0"/>
              <a:cs typeface="Times New Roman" pitchFamily="18" charset="0"/>
            </a:endParaRPr>
          </a:p>
        </p:txBody>
      </p:sp>
      <p:sp>
        <p:nvSpPr>
          <p:cNvPr id="4" name="Rectangle 3"/>
          <p:cNvSpPr/>
          <p:nvPr/>
        </p:nvSpPr>
        <p:spPr>
          <a:xfrm>
            <a:off x="838200" y="2971800"/>
            <a:ext cx="62484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itchFamily="18" charset="0"/>
                <a:cs typeface="Times New Roman" pitchFamily="18" charset="0"/>
              </a:rPr>
              <a:t>S</a:t>
            </a:r>
            <a:r>
              <a:rPr lang="en-US" sz="3200" baseline="-25000" dirty="0">
                <a:latin typeface="Times New Roman" pitchFamily="18" charset="0"/>
                <a:cs typeface="Times New Roman" pitchFamily="18" charset="0"/>
              </a:rPr>
              <a:t>1</a:t>
            </a:r>
            <a:r>
              <a:rPr lang="en-US" sz="3200" baseline="30000" dirty="0">
                <a:latin typeface="Times New Roman" pitchFamily="18" charset="0"/>
                <a:cs typeface="Times New Roman" pitchFamily="18" charset="0"/>
              </a:rPr>
              <a:t>i  </a:t>
            </a:r>
            <a:r>
              <a:rPr lang="pl-PL" sz="3200" dirty="0">
                <a:latin typeface="Times New Roman" pitchFamily="18" charset="0"/>
                <a:cs typeface="Times New Roman" pitchFamily="18" charset="0"/>
              </a:rPr>
              <a:t>= {(P,W)</a:t>
            </a:r>
            <a:r>
              <a:rPr lang="en-US" sz="3200" dirty="0">
                <a:latin typeface="Times New Roman" pitchFamily="18" charset="0"/>
                <a:cs typeface="Times New Roman" pitchFamily="18" charset="0"/>
              </a:rPr>
              <a:t>|(</a:t>
            </a:r>
            <a:r>
              <a:rPr lang="pl-PL" sz="3200" dirty="0">
                <a:latin typeface="Times New Roman" pitchFamily="18" charset="0"/>
                <a:cs typeface="Times New Roman" pitchFamily="18" charset="0"/>
              </a:rPr>
              <a:t>P-</a:t>
            </a:r>
            <a:r>
              <a:rPr lang="en-US" sz="3200" b="1" dirty="0">
                <a:latin typeface="Times New Roman" pitchFamily="18" charset="0"/>
                <a:cs typeface="Times New Roman" pitchFamily="18" charset="0"/>
              </a:rPr>
              <a:t> p</a:t>
            </a:r>
            <a:r>
              <a:rPr lang="en-US" sz="3200" b="1" baseline="-25000" dirty="0">
                <a:latin typeface="Times New Roman" pitchFamily="18" charset="0"/>
                <a:cs typeface="Times New Roman" pitchFamily="18" charset="0"/>
              </a:rPr>
              <a:t>i</a:t>
            </a:r>
            <a:r>
              <a:rPr lang="pl-PL" sz="3200" dirty="0">
                <a:latin typeface="Times New Roman" pitchFamily="18" charset="0"/>
                <a:cs typeface="Times New Roman" pitchFamily="18" charset="0"/>
              </a:rPr>
              <a:t>,W -</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w</a:t>
            </a:r>
            <a:r>
              <a:rPr lang="en-US" sz="3200" b="1" baseline="-25000" dirty="0" err="1">
                <a:latin typeface="Times New Roman" pitchFamily="18" charset="0"/>
                <a:cs typeface="Times New Roman" pitchFamily="18" charset="0"/>
              </a:rPr>
              <a:t>i</a:t>
            </a:r>
            <a:r>
              <a:rPr lang="pl-PL" sz="3200" dirty="0">
                <a:latin typeface="Times New Roman" pitchFamily="18" charset="0"/>
                <a:cs typeface="Times New Roman" pitchFamily="18" charset="0"/>
              </a:rPr>
              <a:t>) </a:t>
            </a:r>
            <a:r>
              <a:rPr lang="en-US" sz="3200" dirty="0">
                <a:latin typeface="Times New Roman" pitchFamily="18" charset="0"/>
                <a:cs typeface="Times New Roman" pitchFamily="18" charset="0"/>
              </a:rPr>
              <a:t>∈</a:t>
            </a:r>
            <a:r>
              <a:rPr lang="pl-PL" sz="3200" dirty="0">
                <a:latin typeface="Times New Roman" pitchFamily="18" charset="0"/>
                <a:cs typeface="Times New Roman" pitchFamily="18" charset="0"/>
              </a:rPr>
              <a:t> </a:t>
            </a:r>
            <a:r>
              <a:rPr lang="en-US" sz="3200" dirty="0">
                <a:latin typeface="Times New Roman" pitchFamily="18" charset="0"/>
                <a:cs typeface="Times New Roman" pitchFamily="18" charset="0"/>
              </a:rPr>
              <a:t>S</a:t>
            </a:r>
            <a:r>
              <a:rPr lang="en-US" sz="3200" baseline="30000" dirty="0">
                <a:latin typeface="Times New Roman" pitchFamily="18" charset="0"/>
                <a:cs typeface="Times New Roman" pitchFamily="18" charset="0"/>
              </a:rPr>
              <a:t>i</a:t>
            </a:r>
            <a:r>
              <a:rPr lang="en-US" sz="3200" dirty="0">
                <a:latin typeface="Times New Roman" pitchFamily="18" charset="0"/>
                <a:cs typeface="Times New Roman" pitchFamily="18" charset="0"/>
              </a:rPr>
              <a:t> }</a:t>
            </a:r>
          </a:p>
          <a:p>
            <a:pPr algn="ctr"/>
            <a:endParaRPr lang="en-US" dirty="0"/>
          </a:p>
        </p:txBody>
      </p:sp>
      <p:cxnSp>
        <p:nvCxnSpPr>
          <p:cNvPr id="6" name="Straight Arrow Connector 5"/>
          <p:cNvCxnSpPr>
            <a:stCxn id="4" idx="3"/>
            <a:endCxn id="7" idx="2"/>
          </p:cNvCxnSpPr>
          <p:nvPr/>
        </p:nvCxnSpPr>
        <p:spPr>
          <a:xfrm flipV="1">
            <a:off x="7086600" y="32385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001000" y="2895600"/>
            <a:ext cx="8382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Eq.3</a:t>
            </a:r>
          </a:p>
        </p:txBody>
      </p:sp>
      <p:sp>
        <p:nvSpPr>
          <p:cNvPr id="10" name="Rectangle 9"/>
          <p:cNvSpPr/>
          <p:nvPr/>
        </p:nvSpPr>
        <p:spPr>
          <a:xfrm>
            <a:off x="2819400" y="1600200"/>
            <a:ext cx="25908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latin typeface="Times New Roman" pitchFamily="18" charset="0"/>
                <a:cs typeface="Times New Roman" pitchFamily="18" charset="0"/>
              </a:rPr>
              <a:t>S</a:t>
            </a:r>
            <a:r>
              <a:rPr lang="en-US" sz="2800" b="1" baseline="30000" dirty="0">
                <a:latin typeface="Times New Roman" pitchFamily="18" charset="0"/>
                <a:cs typeface="Times New Roman" pitchFamily="18" charset="0"/>
              </a:rPr>
              <a:t>0 </a:t>
            </a:r>
            <a:r>
              <a:rPr lang="en-US" sz="2800" b="1" dirty="0">
                <a:latin typeface="Times New Roman" pitchFamily="18" charset="0"/>
                <a:cs typeface="Times New Roman" pitchFamily="18" charset="0"/>
              </a:rPr>
              <a:t>= {(0,0)}.</a:t>
            </a:r>
            <a:endParaRPr lang="en-US" sz="28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5821363"/>
          </a:xfrm>
        </p:spPr>
        <p:txBody>
          <a:bodyPr/>
          <a:lstStyle/>
          <a:p>
            <a:r>
              <a:rPr lang="en-US" dirty="0">
                <a:latin typeface="Times New Roman" pitchFamily="18" charset="0"/>
                <a:cs typeface="Times New Roman" pitchFamily="18" charset="0"/>
              </a:rPr>
              <a:t>Note that if S</a:t>
            </a:r>
            <a:r>
              <a:rPr lang="en-US" baseline="30000" dirty="0">
                <a:latin typeface="Times New Roman" pitchFamily="18" charset="0"/>
                <a:cs typeface="Times New Roman" pitchFamily="18" charset="0"/>
              </a:rPr>
              <a:t>i </a:t>
            </a:r>
            <a:r>
              <a:rPr lang="en-US" dirty="0">
                <a:latin typeface="Times New Roman" pitchFamily="18" charset="0"/>
                <a:cs typeface="Times New Roman" pitchFamily="18" charset="0"/>
              </a:rPr>
              <a:t>+1 contains two pairs (</a:t>
            </a:r>
            <a:r>
              <a:rPr lang="en-US" b="1" dirty="0">
                <a:latin typeface="Times New Roman" pitchFamily="18" charset="0"/>
                <a:cs typeface="Times New Roman" pitchFamily="18" charset="0"/>
              </a:rPr>
              <a:t>p </a:t>
            </a:r>
            <a:r>
              <a:rPr lang="en-US" b="1" baseline="-25000" dirty="0">
                <a:latin typeface="Times New Roman" pitchFamily="18" charset="0"/>
                <a:cs typeface="Times New Roman" pitchFamily="18" charset="0"/>
              </a:rPr>
              <a:t>j, </a:t>
            </a:r>
            <a:r>
              <a:rPr lang="en-US" b="1" dirty="0" err="1">
                <a:latin typeface="Times New Roman" pitchFamily="18" charset="0"/>
                <a:cs typeface="Times New Roman" pitchFamily="18" charset="0"/>
              </a:rPr>
              <a:t>w</a:t>
            </a:r>
            <a:r>
              <a:rPr lang="en-US" b="1" baseline="-25000" dirty="0" err="1">
                <a:latin typeface="Times New Roman" pitchFamily="18" charset="0"/>
                <a:cs typeface="Times New Roman" pitchFamily="18" charset="0"/>
              </a:rPr>
              <a:t>j</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and (</a:t>
            </a:r>
            <a:r>
              <a:rPr lang="en-US" b="1" dirty="0" err="1">
                <a:latin typeface="Times New Roman" pitchFamily="18" charset="0"/>
                <a:cs typeface="Times New Roman" pitchFamily="18" charset="0"/>
              </a:rPr>
              <a:t>p</a:t>
            </a:r>
            <a:r>
              <a:rPr lang="en-US" b="1" baseline="-25000" dirty="0" err="1">
                <a:latin typeface="Times New Roman" pitchFamily="18" charset="0"/>
                <a:cs typeface="Times New Roman" pitchFamily="18" charset="0"/>
              </a:rPr>
              <a:t>k</a:t>
            </a:r>
            <a:r>
              <a:rPr lang="en-US" b="1" baseline="-25000" dirty="0">
                <a:latin typeface="Times New Roman" pitchFamily="18" charset="0"/>
                <a:cs typeface="Times New Roman" pitchFamily="18" charset="0"/>
              </a:rPr>
              <a:t> ,</a:t>
            </a:r>
            <a:r>
              <a:rPr lang="en-US" b="1" dirty="0">
                <a:latin typeface="Times New Roman" pitchFamily="18" charset="0"/>
                <a:cs typeface="Times New Roman" pitchFamily="18" charset="0"/>
              </a:rPr>
              <a:t>w</a:t>
            </a:r>
            <a:r>
              <a:rPr lang="en-US" b="1" baseline="-25000" dirty="0">
                <a:latin typeface="Times New Roman" pitchFamily="18" charset="0"/>
                <a:cs typeface="Times New Roman" pitchFamily="18" charset="0"/>
              </a:rPr>
              <a:t>k</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with the property that </a:t>
            </a:r>
            <a:r>
              <a:rPr lang="en-US" b="1" dirty="0" err="1">
                <a:latin typeface="Times New Roman" pitchFamily="18" charset="0"/>
                <a:cs typeface="Times New Roman" pitchFamily="18" charset="0"/>
              </a:rPr>
              <a:t>p</a:t>
            </a:r>
            <a:r>
              <a:rPr lang="en-US" b="1" baseline="-25000" dirty="0" err="1">
                <a:latin typeface="Times New Roman" pitchFamily="18" charset="0"/>
                <a:cs typeface="Times New Roman" pitchFamily="18" charset="0"/>
              </a:rPr>
              <a:t>j</a:t>
            </a:r>
            <a:r>
              <a:rPr lang="en-US" b="1" baseline="-25000" dirty="0">
                <a:latin typeface="Times New Roman" pitchFamily="18" charset="0"/>
                <a:cs typeface="Times New Roman" pitchFamily="18" charset="0"/>
              </a:rPr>
              <a:t> ≤ </a:t>
            </a:r>
            <a:r>
              <a:rPr lang="en-US" b="1" dirty="0" err="1">
                <a:latin typeface="Times New Roman" pitchFamily="18" charset="0"/>
                <a:cs typeface="Times New Roman" pitchFamily="18" charset="0"/>
              </a:rPr>
              <a:t>p</a:t>
            </a:r>
            <a:r>
              <a:rPr lang="en-US" b="1" baseline="-25000" dirty="0" err="1">
                <a:latin typeface="Times New Roman" pitchFamily="18" charset="0"/>
                <a:cs typeface="Times New Roman" pitchFamily="18" charset="0"/>
              </a:rPr>
              <a:t>k</a:t>
            </a:r>
            <a:r>
              <a:rPr lang="en-US" b="1" dirty="0">
                <a:latin typeface="Times New Roman" pitchFamily="18" charset="0"/>
                <a:cs typeface="Times New Roman" pitchFamily="18" charset="0"/>
              </a:rPr>
              <a:t> and</a:t>
            </a:r>
          </a:p>
          <a:p>
            <a:pPr>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w</a:t>
            </a:r>
            <a:r>
              <a:rPr lang="en-US" b="1" baseline="-25000" dirty="0" err="1">
                <a:latin typeface="Times New Roman" pitchFamily="18" charset="0"/>
                <a:cs typeface="Times New Roman" pitchFamily="18" charset="0"/>
              </a:rPr>
              <a:t>j</a:t>
            </a: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w</a:t>
            </a:r>
            <a:r>
              <a:rPr lang="en-US" b="1" baseline="-25000" dirty="0">
                <a:latin typeface="Times New Roman" pitchFamily="18" charset="0"/>
                <a:cs typeface="Times New Roman" pitchFamily="18" charset="0"/>
              </a:rPr>
              <a:t>k</a:t>
            </a:r>
            <a:r>
              <a:rPr lang="en-US" dirty="0">
                <a:latin typeface="Times New Roman" pitchFamily="18" charset="0"/>
                <a:cs typeface="Times New Roman" pitchFamily="18" charset="0"/>
              </a:rPr>
              <a:t> then the pair(</a:t>
            </a:r>
            <a:r>
              <a:rPr lang="en-US" b="1" dirty="0">
                <a:latin typeface="Times New Roman" pitchFamily="18" charset="0"/>
                <a:cs typeface="Times New Roman" pitchFamily="18" charset="0"/>
              </a:rPr>
              <a:t>p </a:t>
            </a:r>
            <a:r>
              <a:rPr lang="en-US" b="1" baseline="-25000" dirty="0">
                <a:latin typeface="Times New Roman" pitchFamily="18" charset="0"/>
                <a:cs typeface="Times New Roman" pitchFamily="18" charset="0"/>
              </a:rPr>
              <a:t>j, </a:t>
            </a:r>
            <a:r>
              <a:rPr lang="en-US" b="1" dirty="0" err="1">
                <a:latin typeface="Times New Roman" pitchFamily="18" charset="0"/>
                <a:cs typeface="Times New Roman" pitchFamily="18" charset="0"/>
              </a:rPr>
              <a:t>w</a:t>
            </a:r>
            <a:r>
              <a:rPr lang="en-US" b="1" baseline="-25000" dirty="0" err="1">
                <a:latin typeface="Times New Roman" pitchFamily="18" charset="0"/>
                <a:cs typeface="Times New Roman" pitchFamily="18" charset="0"/>
              </a:rPr>
              <a:t>j</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can be discarded because of  Eq.2.</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Discarding or purging rules such as this one are also known as dominance rules.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Dominated tuples get purged. In the above, </a:t>
            </a:r>
          </a:p>
          <a:p>
            <a:pPr>
              <a:buNone/>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 </a:t>
            </a:r>
            <a:r>
              <a:rPr lang="en-US" b="1" baseline="-25000" dirty="0">
                <a:latin typeface="Times New Roman" pitchFamily="18" charset="0"/>
                <a:cs typeface="Times New Roman" pitchFamily="18" charset="0"/>
              </a:rPr>
              <a:t>k, </a:t>
            </a:r>
            <a:r>
              <a:rPr lang="en-US" b="1" dirty="0">
                <a:latin typeface="Times New Roman" pitchFamily="18" charset="0"/>
                <a:cs typeface="Times New Roman" pitchFamily="18" charset="0"/>
              </a:rPr>
              <a:t>w</a:t>
            </a:r>
            <a:r>
              <a:rPr lang="en-US" b="1" baseline="-25000" dirty="0">
                <a:latin typeface="Times New Roman" pitchFamily="18" charset="0"/>
                <a:cs typeface="Times New Roman" pitchFamily="18" charset="0"/>
              </a:rPr>
              <a:t>k</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dominates(</a:t>
            </a:r>
            <a:r>
              <a:rPr lang="en-US" b="1" dirty="0">
                <a:latin typeface="Times New Roman" pitchFamily="18" charset="0"/>
                <a:cs typeface="Times New Roman" pitchFamily="18" charset="0"/>
              </a:rPr>
              <a:t>p </a:t>
            </a:r>
            <a:r>
              <a:rPr lang="en-US" b="1" baseline="-25000" dirty="0">
                <a:latin typeface="Times New Roman" pitchFamily="18" charset="0"/>
                <a:cs typeface="Times New Roman" pitchFamily="18" charset="0"/>
              </a:rPr>
              <a:t>j, </a:t>
            </a:r>
            <a:r>
              <a:rPr lang="en-US" b="1" dirty="0" err="1">
                <a:latin typeface="Times New Roman" pitchFamily="18" charset="0"/>
                <a:cs typeface="Times New Roman" pitchFamily="18" charset="0"/>
              </a:rPr>
              <a:t>w</a:t>
            </a:r>
            <a:r>
              <a:rPr lang="en-US" b="1" baseline="-25000" dirty="0" err="1">
                <a:latin typeface="Times New Roman" pitchFamily="18" charset="0"/>
                <a:cs typeface="Times New Roman" pitchFamily="18" charset="0"/>
              </a:rPr>
              <a:t>j</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629400"/>
          </a:xfrm>
        </p:spPr>
        <p:txBody>
          <a:bodyPr>
            <a:normAutofit/>
          </a:bodyPr>
          <a:lstStyle/>
          <a:p>
            <a:r>
              <a:rPr lang="en-US" sz="2800" dirty="0">
                <a:latin typeface="Times New Roman" pitchFamily="18" charset="0"/>
                <a:cs typeface="Times New Roman" pitchFamily="18" charset="0"/>
              </a:rPr>
              <a:t>Let S</a:t>
            </a:r>
            <a:r>
              <a:rPr lang="en-US" sz="2800" baseline="30000" dirty="0">
                <a:latin typeface="Times New Roman" pitchFamily="18" charset="0"/>
                <a:cs typeface="Times New Roman" pitchFamily="18" charset="0"/>
              </a:rPr>
              <a:t>i </a:t>
            </a:r>
            <a:r>
              <a:rPr lang="en-US" sz="2800" dirty="0">
                <a:latin typeface="Times New Roman" pitchFamily="18" charset="0"/>
                <a:cs typeface="Times New Roman" pitchFamily="18" charset="0"/>
              </a:rPr>
              <a:t>represent the possible states resulting from the 2</a:t>
            </a:r>
            <a:r>
              <a:rPr lang="en-US" sz="2800" baseline="30000" dirty="0">
                <a:latin typeface="Times New Roman" pitchFamily="18" charset="0"/>
                <a:cs typeface="Times New Roman" pitchFamily="18" charset="0"/>
              </a:rPr>
              <a:t>i </a:t>
            </a:r>
            <a:r>
              <a:rPr lang="en-US" sz="2800" dirty="0">
                <a:latin typeface="Times New Roman" pitchFamily="18" charset="0"/>
                <a:cs typeface="Times New Roman" pitchFamily="18" charset="0"/>
              </a:rPr>
              <a:t>decision sequences for x</a:t>
            </a:r>
            <a:r>
              <a:rPr lang="en-US" sz="2800" baseline="-25000" dirty="0">
                <a:latin typeface="Times New Roman" pitchFamily="18" charset="0"/>
                <a:cs typeface="Times New Roman" pitchFamily="18" charset="0"/>
              </a:rPr>
              <a:t>1,</a:t>
            </a:r>
            <a:r>
              <a:rPr lang="en-US" sz="2800" dirty="0">
                <a:latin typeface="Times New Roman" pitchFamily="18" charset="0"/>
                <a:cs typeface="Times New Roman" pitchFamily="18" charset="0"/>
              </a:rPr>
              <a:t> x</a:t>
            </a:r>
            <a:r>
              <a:rPr lang="en-US" sz="2800" baseline="-25000" dirty="0">
                <a:latin typeface="Times New Roman" pitchFamily="18" charset="0"/>
                <a:cs typeface="Times New Roman" pitchFamily="18" charset="0"/>
              </a:rPr>
              <a:t>2,</a:t>
            </a:r>
            <a:r>
              <a:rPr lang="en-US" sz="2800" dirty="0">
                <a:latin typeface="Times New Roman" pitchFamily="18" charset="0"/>
                <a:cs typeface="Times New Roman" pitchFamily="18" charset="0"/>
              </a:rPr>
              <a:t>x</a:t>
            </a:r>
            <a:r>
              <a:rPr lang="en-US" sz="2800" baseline="-25000" dirty="0">
                <a:latin typeface="Times New Roman" pitchFamily="18" charset="0"/>
                <a:cs typeface="Times New Roman" pitchFamily="18" charset="0"/>
              </a:rPr>
              <a:t>3…….</a:t>
            </a:r>
            <a:r>
              <a:rPr lang="en-US" sz="2800" dirty="0">
                <a:latin typeface="Times New Roman" pitchFamily="18" charset="0"/>
                <a:cs typeface="Times New Roman" pitchFamily="18" charset="0"/>
              </a:rPr>
              <a:t> x</a:t>
            </a:r>
            <a:r>
              <a:rPr lang="en-US" sz="2800" baseline="-25000" dirty="0">
                <a:latin typeface="Times New Roman" pitchFamily="18" charset="0"/>
                <a:cs typeface="Times New Roman" pitchFamily="18" charset="0"/>
              </a:rPr>
              <a:t>i</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 state refers to a pair (</a:t>
            </a:r>
            <a:r>
              <a:rPr lang="en-US" sz="2800" b="1" dirty="0">
                <a:latin typeface="Times New Roman" pitchFamily="18" charset="0"/>
                <a:cs typeface="Times New Roman" pitchFamily="18" charset="0"/>
              </a:rPr>
              <a:t>p </a:t>
            </a:r>
            <a:r>
              <a:rPr lang="en-US" sz="2800" b="1" baseline="-25000" dirty="0">
                <a:latin typeface="Times New Roman" pitchFamily="18" charset="0"/>
                <a:cs typeface="Times New Roman" pitchFamily="18" charset="0"/>
              </a:rPr>
              <a:t>j, </a:t>
            </a:r>
            <a:r>
              <a:rPr lang="en-US" sz="2800" b="1" dirty="0" err="1">
                <a:latin typeface="Times New Roman" pitchFamily="18" charset="0"/>
                <a:cs typeface="Times New Roman" pitchFamily="18" charset="0"/>
              </a:rPr>
              <a:t>w</a:t>
            </a:r>
            <a:r>
              <a:rPr lang="en-US" sz="2800" b="1" baseline="-25000" dirty="0" err="1">
                <a:latin typeface="Times New Roman" pitchFamily="18" charset="0"/>
                <a:cs typeface="Times New Roman" pitchFamily="18" charset="0"/>
              </a:rPr>
              <a:t>j</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w</a:t>
            </a:r>
            <a:r>
              <a:rPr lang="en-US" sz="2800" b="1" baseline="-25000" dirty="0" err="1">
                <a:latin typeface="Times New Roman" pitchFamily="18" charset="0"/>
                <a:cs typeface="Times New Roman" pitchFamily="18" charset="0"/>
              </a:rPr>
              <a:t>j</a:t>
            </a:r>
            <a:r>
              <a:rPr lang="en-US" sz="2800" b="1" baseline="-25000" dirty="0">
                <a:latin typeface="Times New Roman" pitchFamily="18" charset="0"/>
                <a:cs typeface="Times New Roman" pitchFamily="18" charset="0"/>
              </a:rPr>
              <a:t> </a:t>
            </a:r>
            <a:r>
              <a:rPr lang="en-US" sz="2800" dirty="0">
                <a:latin typeface="Times New Roman" pitchFamily="18" charset="0"/>
                <a:cs typeface="Times New Roman" pitchFamily="18" charset="0"/>
              </a:rPr>
              <a:t>being the total weight of objects included in the Knapsack and </a:t>
            </a:r>
            <a:r>
              <a:rPr lang="en-US" sz="2800" b="1" dirty="0">
                <a:latin typeface="Times New Roman" pitchFamily="18" charset="0"/>
                <a:cs typeface="Times New Roman" pitchFamily="18" charset="0"/>
              </a:rPr>
              <a:t>p </a:t>
            </a:r>
            <a:r>
              <a:rPr lang="en-US" sz="2800" b="1" baseline="-25000" dirty="0">
                <a:latin typeface="Times New Roman" pitchFamily="18" charset="0"/>
                <a:cs typeface="Times New Roman" pitchFamily="18" charset="0"/>
              </a:rPr>
              <a:t>j </a:t>
            </a:r>
            <a:r>
              <a:rPr lang="en-US" sz="2800" dirty="0">
                <a:latin typeface="Times New Roman" pitchFamily="18" charset="0"/>
                <a:cs typeface="Times New Roman" pitchFamily="18" charset="0"/>
              </a:rPr>
              <a:t>being the corresponding profit.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To obtain  S</a:t>
            </a:r>
            <a:r>
              <a:rPr lang="en-US" sz="2800" baseline="30000" dirty="0">
                <a:latin typeface="Times New Roman" pitchFamily="18" charset="0"/>
                <a:cs typeface="Times New Roman" pitchFamily="18" charset="0"/>
              </a:rPr>
              <a:t>i +1</a:t>
            </a:r>
            <a:r>
              <a:rPr lang="en-US" sz="2800" dirty="0">
                <a:latin typeface="Times New Roman" pitchFamily="18" charset="0"/>
                <a:cs typeface="Times New Roman" pitchFamily="18" charset="0"/>
              </a:rPr>
              <a:t>,we note that the possibilities x</a:t>
            </a:r>
            <a:r>
              <a:rPr lang="en-US" sz="2800" baseline="-25000" dirty="0">
                <a:latin typeface="Times New Roman" pitchFamily="18" charset="0"/>
                <a:cs typeface="Times New Roman" pitchFamily="18" charset="0"/>
              </a:rPr>
              <a:t>i+1 </a:t>
            </a:r>
            <a:r>
              <a:rPr lang="en-US" sz="2800" dirty="0">
                <a:latin typeface="Times New Roman" pitchFamily="18" charset="0"/>
                <a:cs typeface="Times New Roman" pitchFamily="18" charset="0"/>
              </a:rPr>
              <a:t>=0 or x</a:t>
            </a:r>
            <a:r>
              <a:rPr lang="en-US" sz="2800" baseline="-25000" dirty="0">
                <a:latin typeface="Times New Roman" pitchFamily="18" charset="0"/>
                <a:cs typeface="Times New Roman" pitchFamily="18" charset="0"/>
              </a:rPr>
              <a:t>i+1 </a:t>
            </a:r>
            <a:r>
              <a:rPr lang="en-US" sz="2800" dirty="0">
                <a:latin typeface="Times New Roman" pitchFamily="18" charset="0"/>
                <a:cs typeface="Times New Roman" pitchFamily="18" charset="0"/>
              </a:rPr>
              <a:t>=1.</a:t>
            </a:r>
          </a:p>
          <a:p>
            <a:endParaRPr lang="en-US" sz="2800" dirty="0"/>
          </a:p>
          <a:p>
            <a:r>
              <a:rPr lang="en-US" sz="2800" dirty="0">
                <a:latin typeface="Times New Roman" pitchFamily="18" charset="0"/>
                <a:cs typeface="Times New Roman" pitchFamily="18" charset="0"/>
              </a:rPr>
              <a:t>When  x</a:t>
            </a:r>
            <a:r>
              <a:rPr lang="en-US" sz="2800" baseline="-25000" dirty="0">
                <a:latin typeface="Times New Roman" pitchFamily="18" charset="0"/>
                <a:cs typeface="Times New Roman" pitchFamily="18" charset="0"/>
              </a:rPr>
              <a:t>i+1 </a:t>
            </a:r>
            <a:r>
              <a:rPr lang="en-US" sz="2800" dirty="0">
                <a:latin typeface="Times New Roman" pitchFamily="18" charset="0"/>
                <a:cs typeface="Times New Roman" pitchFamily="18" charset="0"/>
              </a:rPr>
              <a:t>=0 the resulting states are the same as for S</a:t>
            </a:r>
            <a:r>
              <a:rPr lang="en-US" sz="2800" baseline="30000" dirty="0">
                <a:latin typeface="Times New Roman" pitchFamily="18" charset="0"/>
                <a:cs typeface="Times New Roman" pitchFamily="18" charset="0"/>
              </a:rPr>
              <a:t>i .</a:t>
            </a:r>
          </a:p>
          <a:p>
            <a:endParaRPr lang="en-US" sz="2800" baseline="30000" dirty="0">
              <a:latin typeface="Times New Roman" pitchFamily="18" charset="0"/>
              <a:cs typeface="Times New Roman" pitchFamily="18" charset="0"/>
            </a:endParaRPr>
          </a:p>
          <a:p>
            <a:r>
              <a:rPr lang="en-US" sz="2800" dirty="0">
                <a:latin typeface="Times New Roman" pitchFamily="18" charset="0"/>
                <a:cs typeface="Times New Roman" pitchFamily="18" charset="0"/>
              </a:rPr>
              <a:t>When x</a:t>
            </a:r>
            <a:r>
              <a:rPr lang="en-US" sz="2800" baseline="-25000" dirty="0">
                <a:latin typeface="Times New Roman" pitchFamily="18" charset="0"/>
                <a:cs typeface="Times New Roman" pitchFamily="18" charset="0"/>
              </a:rPr>
              <a:t>i+1 </a:t>
            </a:r>
            <a:r>
              <a:rPr lang="en-US" sz="2800" dirty="0">
                <a:latin typeface="Times New Roman" pitchFamily="18" charset="0"/>
                <a:cs typeface="Times New Roman" pitchFamily="18" charset="0"/>
              </a:rPr>
              <a:t>=01 the resulting states are obtained by adding((</a:t>
            </a:r>
            <a:r>
              <a:rPr lang="en-US" sz="2800" b="1" dirty="0">
                <a:latin typeface="Times New Roman" pitchFamily="18" charset="0"/>
                <a:cs typeface="Times New Roman" pitchFamily="18" charset="0"/>
              </a:rPr>
              <a:t>p </a:t>
            </a:r>
            <a:r>
              <a:rPr lang="en-US" sz="2800" b="1" baseline="-25000" dirty="0">
                <a:latin typeface="Times New Roman" pitchFamily="18" charset="0"/>
                <a:cs typeface="Times New Roman" pitchFamily="18" charset="0"/>
              </a:rPr>
              <a:t>i+1, </a:t>
            </a:r>
            <a:r>
              <a:rPr lang="en-US" sz="2800" b="1" dirty="0">
                <a:latin typeface="Times New Roman" pitchFamily="18" charset="0"/>
                <a:cs typeface="Times New Roman" pitchFamily="18" charset="0"/>
              </a:rPr>
              <a:t>w</a:t>
            </a:r>
            <a:r>
              <a:rPr lang="en-US" sz="2800" b="1" baseline="-25000" dirty="0">
                <a:latin typeface="Times New Roman" pitchFamily="18" charset="0"/>
                <a:cs typeface="Times New Roman" pitchFamily="18" charset="0"/>
              </a:rPr>
              <a:t>i+1 </a:t>
            </a:r>
            <a:r>
              <a:rPr lang="en-US" sz="2800" dirty="0">
                <a:latin typeface="Times New Roman" pitchFamily="18" charset="0"/>
                <a:cs typeface="Times New Roman" pitchFamily="18" charset="0"/>
              </a:rPr>
              <a:t>) to each state in S</a:t>
            </a:r>
            <a:r>
              <a:rPr lang="en-US" sz="2800" baseline="30000" dirty="0">
                <a:latin typeface="Times New Roman" pitchFamily="18" charset="0"/>
                <a:cs typeface="Times New Roman" pitchFamily="18" charset="0"/>
              </a:rPr>
              <a:t>i</a:t>
            </a:r>
            <a:r>
              <a:rPr lang="en-US" sz="2800" dirty="0">
                <a:latin typeface="Times New Roman" pitchFamily="18" charset="0"/>
                <a:cs typeface="Times New Roman" pitchFamily="18" charset="0"/>
              </a:rPr>
              <a:t> .</a:t>
            </a:r>
            <a:endParaRPr lang="en-US" sz="2800" baseline="30000" dirty="0">
              <a:latin typeface="Times New Roman" pitchFamily="18" charset="0"/>
              <a:cs typeface="Times New Roman" pitchFamily="18" charset="0"/>
            </a:endParaRPr>
          </a:p>
          <a:p>
            <a:endParaRPr lang="en-US" sz="2800" baseline="300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lstStyle/>
          <a:p>
            <a:r>
              <a:rPr lang="en-US" dirty="0">
                <a:latin typeface="Times New Roman" pitchFamily="18" charset="0"/>
                <a:cs typeface="Times New Roman" pitchFamily="18" charset="0"/>
              </a:rPr>
              <a:t>Call the set of these additional  states S</a:t>
            </a:r>
            <a:r>
              <a:rPr lang="en-US" baseline="-25000" dirty="0">
                <a:latin typeface="Times New Roman" pitchFamily="18" charset="0"/>
                <a:cs typeface="Times New Roman" pitchFamily="18" charset="0"/>
              </a:rPr>
              <a:t>1</a:t>
            </a:r>
            <a:r>
              <a:rPr lang="en-US" baseline="30000" dirty="0">
                <a:latin typeface="Times New Roman" pitchFamily="18" charset="0"/>
                <a:cs typeface="Times New Roman" pitchFamily="18" charset="0"/>
              </a:rPr>
              <a:t>i .</a:t>
            </a:r>
          </a:p>
          <a:p>
            <a:pPr>
              <a:buNone/>
            </a:pPr>
            <a:endParaRPr lang="en-US" baseline="30000" dirty="0">
              <a:latin typeface="Times New Roman" pitchFamily="18" charset="0"/>
              <a:cs typeface="Times New Roman" pitchFamily="18" charset="0"/>
            </a:endParaRPr>
          </a:p>
          <a:p>
            <a:r>
              <a:rPr lang="en-US" dirty="0">
                <a:latin typeface="Times New Roman" pitchFamily="18" charset="0"/>
                <a:cs typeface="Times New Roman" pitchFamily="18" charset="0"/>
              </a:rPr>
              <a:t>The S</a:t>
            </a:r>
            <a:r>
              <a:rPr lang="en-US" baseline="-25000" dirty="0">
                <a:latin typeface="Times New Roman" pitchFamily="18" charset="0"/>
                <a:cs typeface="Times New Roman" pitchFamily="18" charset="0"/>
              </a:rPr>
              <a:t>1</a:t>
            </a:r>
            <a:r>
              <a:rPr lang="en-US" baseline="30000" dirty="0">
                <a:latin typeface="Times New Roman" pitchFamily="18" charset="0"/>
                <a:cs typeface="Times New Roman" pitchFamily="18" charset="0"/>
              </a:rPr>
              <a:t>i  </a:t>
            </a:r>
            <a:r>
              <a:rPr lang="en-US" dirty="0">
                <a:latin typeface="Times New Roman" pitchFamily="18" charset="0"/>
                <a:cs typeface="Times New Roman" pitchFamily="18" charset="0"/>
              </a:rPr>
              <a:t>is the same as in Eq.3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Now, S</a:t>
            </a:r>
            <a:r>
              <a:rPr lang="en-US" baseline="30000" dirty="0">
                <a:latin typeface="Times New Roman" pitchFamily="18" charset="0"/>
                <a:cs typeface="Times New Roman" pitchFamily="18" charset="0"/>
              </a:rPr>
              <a:t>i+1 </a:t>
            </a:r>
            <a:r>
              <a:rPr lang="en-US" dirty="0">
                <a:latin typeface="Times New Roman" pitchFamily="18" charset="0"/>
                <a:cs typeface="Times New Roman" pitchFamily="18" charset="0"/>
              </a:rPr>
              <a:t>can be computed by merging the states in S</a:t>
            </a:r>
            <a:r>
              <a:rPr lang="en-US" baseline="30000" dirty="0">
                <a:latin typeface="Times New Roman" pitchFamily="18" charset="0"/>
                <a:cs typeface="Times New Roman" pitchFamily="18" charset="0"/>
              </a:rPr>
              <a:t>i</a:t>
            </a:r>
            <a:r>
              <a:rPr lang="en-US" dirty="0">
                <a:latin typeface="Times New Roman" pitchFamily="18" charset="0"/>
                <a:cs typeface="Times New Roman" pitchFamily="18" charset="0"/>
              </a:rPr>
              <a:t> and S</a:t>
            </a:r>
            <a:r>
              <a:rPr lang="en-US" baseline="-25000" dirty="0">
                <a:latin typeface="Times New Roman" pitchFamily="18" charset="0"/>
                <a:cs typeface="Times New Roman" pitchFamily="18" charset="0"/>
              </a:rPr>
              <a:t>1</a:t>
            </a:r>
            <a:r>
              <a:rPr lang="en-US" baseline="30000" dirty="0">
                <a:latin typeface="Times New Roman" pitchFamily="18" charset="0"/>
                <a:cs typeface="Times New Roman" pitchFamily="18" charset="0"/>
              </a:rPr>
              <a:t>i </a:t>
            </a:r>
            <a:r>
              <a:rPr lang="en-US" dirty="0">
                <a:latin typeface="Times New Roman" pitchFamily="18" charset="0"/>
                <a:cs typeface="Times New Roman" pitchFamily="18" charset="0"/>
              </a:rPr>
              <a:t>together.</a:t>
            </a:r>
          </a:p>
          <a:p>
            <a:pPr>
              <a:buNone/>
            </a:pPr>
            <a:r>
              <a:rPr lang="en-US" dirty="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a:t>
            </a:r>
          </a:p>
          <a:p>
            <a:pPr>
              <a:buNone/>
            </a:pPr>
            <a:endParaRPr lang="en-US" dirty="0">
              <a:latin typeface="Times New Roman" pitchFamily="18" charset="0"/>
              <a:cs typeface="Times New Roman" pitchFamily="18" charset="0"/>
            </a:endParaRPr>
          </a:p>
        </p:txBody>
      </p:sp>
      <p:sp>
        <p:nvSpPr>
          <p:cNvPr id="4" name="Rectangle 3"/>
          <p:cNvSpPr/>
          <p:nvPr/>
        </p:nvSpPr>
        <p:spPr>
          <a:xfrm>
            <a:off x="1676400" y="4038600"/>
            <a:ext cx="3429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itchFamily="18" charset="0"/>
                <a:cs typeface="Times New Roman" pitchFamily="18" charset="0"/>
              </a:rPr>
              <a:t>S</a:t>
            </a:r>
            <a:r>
              <a:rPr lang="en-US" sz="3200" b="1" baseline="30000" dirty="0">
                <a:latin typeface="Times New Roman" pitchFamily="18" charset="0"/>
                <a:cs typeface="Times New Roman" pitchFamily="18" charset="0"/>
              </a:rPr>
              <a:t>0 </a:t>
            </a:r>
            <a:r>
              <a:rPr lang="en-US" sz="3200" b="1" dirty="0">
                <a:latin typeface="Times New Roman" pitchFamily="18" charset="0"/>
                <a:cs typeface="Times New Roman" pitchFamily="18" charset="0"/>
              </a:rPr>
              <a:t>= {(0,0)}.</a:t>
            </a:r>
            <a:endParaRPr lang="en-US" sz="3200" b="1" dirty="0"/>
          </a:p>
        </p:txBody>
      </p:sp>
      <p:sp>
        <p:nvSpPr>
          <p:cNvPr id="5" name="Rectangle 4"/>
          <p:cNvSpPr/>
          <p:nvPr/>
        </p:nvSpPr>
        <p:spPr>
          <a:xfrm>
            <a:off x="1143000" y="4724400"/>
            <a:ext cx="44196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latin typeface="Times New Roman" pitchFamily="18" charset="0"/>
                <a:cs typeface="Times New Roman" pitchFamily="18" charset="0"/>
              </a:rPr>
              <a:t>S</a:t>
            </a:r>
            <a:r>
              <a:rPr lang="en-US" sz="4000" b="1" baseline="-25000" dirty="0">
                <a:latin typeface="Times New Roman" pitchFamily="18" charset="0"/>
                <a:cs typeface="Times New Roman" pitchFamily="18" charset="0"/>
              </a:rPr>
              <a:t>1</a:t>
            </a:r>
            <a:r>
              <a:rPr lang="en-US" sz="4000" b="1" baseline="30000" dirty="0">
                <a:latin typeface="Times New Roman" pitchFamily="18" charset="0"/>
                <a:cs typeface="Times New Roman" pitchFamily="18" charset="0"/>
              </a:rPr>
              <a:t>i  </a:t>
            </a:r>
            <a:r>
              <a:rPr lang="pl-PL" sz="4000" b="1" dirty="0">
                <a:latin typeface="Times New Roman" pitchFamily="18" charset="0"/>
                <a:cs typeface="Times New Roman" pitchFamily="18" charset="0"/>
              </a:rPr>
              <a:t>= </a:t>
            </a:r>
            <a:r>
              <a:rPr lang="en-US" sz="2800" b="1" dirty="0">
                <a:latin typeface="Times New Roman" pitchFamily="18" charset="0"/>
                <a:cs typeface="Times New Roman" pitchFamily="18" charset="0"/>
              </a:rPr>
              <a:t>S</a:t>
            </a:r>
            <a:r>
              <a:rPr lang="en-US" sz="2800" b="1" baseline="30000" dirty="0">
                <a:latin typeface="Times New Roman" pitchFamily="18" charset="0"/>
                <a:cs typeface="Times New Roman" pitchFamily="18" charset="0"/>
              </a:rPr>
              <a:t>i-1</a:t>
            </a:r>
            <a:r>
              <a:rPr lang="en-US" sz="2800" b="1" dirty="0">
                <a:latin typeface="Times New Roman" pitchFamily="18" charset="0"/>
                <a:cs typeface="Times New Roman" pitchFamily="18" charset="0"/>
              </a:rPr>
              <a:t>  +   (p</a:t>
            </a:r>
            <a:r>
              <a:rPr lang="en-US" sz="2800" b="1" baseline="-25000" dirty="0">
                <a:latin typeface="Times New Roman" pitchFamily="18" charset="0"/>
                <a:cs typeface="Times New Roman" pitchFamily="18" charset="0"/>
              </a:rPr>
              <a:t>i, </a:t>
            </a:r>
            <a:r>
              <a:rPr lang="en-US" sz="2800" b="1" dirty="0" err="1">
                <a:latin typeface="Times New Roman" pitchFamily="18" charset="0"/>
                <a:cs typeface="Times New Roman" pitchFamily="18" charset="0"/>
              </a:rPr>
              <a:t>w</a:t>
            </a:r>
            <a:r>
              <a:rPr lang="en-US" sz="2800" b="1" baseline="-25000" dirty="0" err="1">
                <a:latin typeface="Times New Roman" pitchFamily="18" charset="0"/>
                <a:cs typeface="Times New Roman" pitchFamily="18" charset="0"/>
              </a:rPr>
              <a:t>i</a:t>
            </a:r>
            <a:r>
              <a:rPr lang="en-US" sz="2800" b="1" dirty="0">
                <a:latin typeface="Times New Roman" pitchFamily="18" charset="0"/>
                <a:cs typeface="Times New Roman" pitchFamily="18" charset="0"/>
              </a:rPr>
              <a:t>) </a:t>
            </a:r>
            <a:endParaRPr lang="en-US" sz="2800" b="1" dirty="0"/>
          </a:p>
        </p:txBody>
      </p:sp>
      <p:sp>
        <p:nvSpPr>
          <p:cNvPr id="11" name="Rectangle 10"/>
          <p:cNvSpPr/>
          <p:nvPr/>
        </p:nvSpPr>
        <p:spPr>
          <a:xfrm>
            <a:off x="6248400" y="4495800"/>
            <a:ext cx="24384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Adding an item into the bag.</a:t>
            </a:r>
          </a:p>
        </p:txBody>
      </p:sp>
      <p:sp>
        <p:nvSpPr>
          <p:cNvPr id="12" name="Rectangle 11"/>
          <p:cNvSpPr/>
          <p:nvPr/>
        </p:nvSpPr>
        <p:spPr>
          <a:xfrm>
            <a:off x="1676400" y="5486400"/>
            <a:ext cx="33528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latin typeface="Times New Roman" pitchFamily="18" charset="0"/>
                <a:cs typeface="Times New Roman" pitchFamily="18" charset="0"/>
              </a:rPr>
              <a:t>S</a:t>
            </a:r>
            <a:r>
              <a:rPr lang="en-US" sz="4400" b="1" baseline="30000" dirty="0">
                <a:latin typeface="Times New Roman" pitchFamily="18" charset="0"/>
                <a:cs typeface="Times New Roman" pitchFamily="18" charset="0"/>
              </a:rPr>
              <a:t>i  </a:t>
            </a:r>
            <a:r>
              <a:rPr lang="pl-PL" sz="4400" b="1" dirty="0">
                <a:latin typeface="Times New Roman" pitchFamily="18" charset="0"/>
                <a:cs typeface="Times New Roman" pitchFamily="18" charset="0"/>
              </a:rPr>
              <a:t>= </a:t>
            </a:r>
            <a:r>
              <a:rPr lang="en-US" sz="3200" b="1" dirty="0">
                <a:latin typeface="Times New Roman" pitchFamily="18" charset="0"/>
                <a:cs typeface="Times New Roman" pitchFamily="18" charset="0"/>
              </a:rPr>
              <a:t>S</a:t>
            </a:r>
            <a:r>
              <a:rPr lang="en-US" sz="3200" b="1" baseline="30000" dirty="0">
                <a:latin typeface="Times New Roman" pitchFamily="18" charset="0"/>
                <a:cs typeface="Times New Roman" pitchFamily="18" charset="0"/>
              </a:rPr>
              <a:t>i-1</a:t>
            </a:r>
            <a:r>
              <a:rPr lang="en-US" sz="3200" b="1" dirty="0">
                <a:latin typeface="Times New Roman" pitchFamily="18" charset="0"/>
                <a:cs typeface="Times New Roman" pitchFamily="18" charset="0"/>
              </a:rPr>
              <a:t>  + S</a:t>
            </a:r>
            <a:r>
              <a:rPr lang="en-US" sz="3200" b="1" baseline="-25000" dirty="0">
                <a:latin typeface="Times New Roman" pitchFamily="18" charset="0"/>
                <a:cs typeface="Times New Roman" pitchFamily="18" charset="0"/>
              </a:rPr>
              <a:t>1</a:t>
            </a:r>
            <a:r>
              <a:rPr lang="en-US" sz="3200" b="1" baseline="30000" dirty="0">
                <a:latin typeface="Times New Roman" pitchFamily="18" charset="0"/>
                <a:cs typeface="Times New Roman" pitchFamily="18" charset="0"/>
              </a:rPr>
              <a:t>i</a:t>
            </a:r>
            <a:endParaRPr lang="en-US" sz="3200" b="1" dirty="0"/>
          </a:p>
        </p:txBody>
      </p:sp>
      <p:cxnSp>
        <p:nvCxnSpPr>
          <p:cNvPr id="14" name="Straight Arrow Connector 13"/>
          <p:cNvCxnSpPr>
            <a:stCxn id="12" idx="3"/>
          </p:cNvCxnSpPr>
          <p:nvPr/>
        </p:nvCxnSpPr>
        <p:spPr>
          <a:xfrm flipV="1">
            <a:off x="5029200" y="5715000"/>
            <a:ext cx="914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15000" y="5486400"/>
            <a:ext cx="2438400" cy="838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Merge operation </a:t>
            </a:r>
          </a:p>
        </p:txBody>
      </p:sp>
      <p:cxnSp>
        <p:nvCxnSpPr>
          <p:cNvPr id="17" name="Straight Arrow Connector 16"/>
          <p:cNvCxnSpPr>
            <a:stCxn id="5" idx="3"/>
            <a:endCxn id="11" idx="1"/>
          </p:cNvCxnSpPr>
          <p:nvPr/>
        </p:nvCxnSpPr>
        <p:spPr>
          <a:xfrm flipV="1">
            <a:off x="5562600" y="49149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21" idx="0"/>
          </p:cNvCxnSpPr>
          <p:nvPr/>
        </p:nvCxnSpPr>
        <p:spPr>
          <a:xfrm rot="10800000" flipV="1">
            <a:off x="838200" y="579120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0" y="6019800"/>
            <a:ext cx="1676400" cy="838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Total </a:t>
            </a:r>
            <a:r>
              <a:rPr lang="en-US" dirty="0" err="1"/>
              <a:t>no.of</a:t>
            </a:r>
            <a:r>
              <a:rPr lang="en-US" dirty="0"/>
              <a:t> profits &amp;weights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KESH REDDY GURRALA\Desktop\Untitled.jpg"/>
          <p:cNvPicPr>
            <a:picLocks noGrp="1" noChangeAspect="1" noChangeArrowheads="1"/>
          </p:cNvPicPr>
          <p:nvPr>
            <p:ph idx="1"/>
          </p:nvPr>
        </p:nvPicPr>
        <p:blipFill>
          <a:blip r:embed="rId2"/>
          <a:srcRect/>
          <a:stretch>
            <a:fillRect/>
          </a:stretch>
        </p:blipFill>
        <p:spPr bwMode="auto">
          <a:xfrm>
            <a:off x="414828" y="427037"/>
            <a:ext cx="8576772" cy="574516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AKESH REDDY GURRALA\Desktop\Untitled.jpg"/>
          <p:cNvPicPr>
            <a:picLocks noChangeAspect="1" noChangeArrowheads="1"/>
          </p:cNvPicPr>
          <p:nvPr/>
        </p:nvPicPr>
        <p:blipFill>
          <a:blip r:embed="rId2"/>
          <a:srcRect/>
          <a:stretch>
            <a:fillRect/>
          </a:stretch>
        </p:blipFill>
        <p:spPr bwMode="auto">
          <a:xfrm>
            <a:off x="1524000" y="-50574"/>
            <a:ext cx="5738813" cy="6908574"/>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6400800"/>
          </a:xfrm>
        </p:spPr>
        <p:txBody>
          <a:bodyPr>
            <a:normAutofit fontScale="77500" lnSpcReduction="20000"/>
          </a:bodyPr>
          <a:lstStyle/>
          <a:p>
            <a:r>
              <a:rPr lang="en-US" dirty="0"/>
              <a:t>Example: Consider the knapsack instance n = 3,(w1,w2,w3)= (2,3,4), (P1,P2,P3)= (1,2,5) and m = 6.</a:t>
            </a:r>
          </a:p>
          <a:p>
            <a:pPr>
              <a:buNone/>
            </a:pPr>
            <a:r>
              <a:rPr lang="en-US" dirty="0"/>
              <a:t>Sol:</a:t>
            </a:r>
          </a:p>
          <a:p>
            <a:pPr>
              <a:buNone/>
            </a:pPr>
            <a:r>
              <a:rPr lang="en-US" b="1" dirty="0"/>
              <a:t>		S</a:t>
            </a:r>
            <a:r>
              <a:rPr lang="en-US" b="1" baseline="30000" dirty="0"/>
              <a:t>0</a:t>
            </a:r>
            <a:r>
              <a:rPr lang="en-US" dirty="0"/>
              <a:t> = {(0,0)};</a:t>
            </a:r>
          </a:p>
          <a:p>
            <a:pPr>
              <a:buNone/>
            </a:pPr>
            <a:r>
              <a:rPr lang="en-US" dirty="0"/>
              <a:t>		</a:t>
            </a:r>
            <a:r>
              <a:rPr lang="en-US" b="1" dirty="0"/>
              <a:t>S</a:t>
            </a:r>
            <a:r>
              <a:rPr lang="en-US" b="1" baseline="-25000" dirty="0"/>
              <a:t>1</a:t>
            </a:r>
            <a:r>
              <a:rPr lang="en-US" b="1" baseline="30000" dirty="0"/>
              <a:t>i  </a:t>
            </a:r>
            <a:r>
              <a:rPr lang="pl-PL" b="1" dirty="0"/>
              <a:t>= </a:t>
            </a:r>
            <a:r>
              <a:rPr lang="en-US" b="1" dirty="0"/>
              <a:t>S</a:t>
            </a:r>
            <a:r>
              <a:rPr lang="en-US" b="1" baseline="30000" dirty="0"/>
              <a:t>i-1</a:t>
            </a:r>
            <a:r>
              <a:rPr lang="en-US" b="1" dirty="0"/>
              <a:t>  +   (p</a:t>
            </a:r>
            <a:r>
              <a:rPr lang="en-US" b="1" baseline="-25000" dirty="0"/>
              <a:t>i, </a:t>
            </a:r>
            <a:r>
              <a:rPr lang="en-US" b="1" dirty="0" err="1"/>
              <a:t>w</a:t>
            </a:r>
            <a:r>
              <a:rPr lang="en-US" b="1" baseline="-25000" dirty="0" err="1"/>
              <a:t>i</a:t>
            </a:r>
            <a:r>
              <a:rPr lang="en-US" b="1" dirty="0"/>
              <a:t>) </a:t>
            </a:r>
            <a:endParaRPr lang="en-US" dirty="0"/>
          </a:p>
          <a:p>
            <a:pPr>
              <a:buNone/>
            </a:pPr>
            <a:r>
              <a:rPr lang="en-US" dirty="0"/>
              <a:t>	</a:t>
            </a:r>
            <a:r>
              <a:rPr lang="en-US" dirty="0" err="1"/>
              <a:t>i</a:t>
            </a:r>
            <a:r>
              <a:rPr lang="en-US" dirty="0"/>
              <a:t>=1</a:t>
            </a:r>
          </a:p>
          <a:p>
            <a:pPr>
              <a:buNone/>
            </a:pPr>
            <a:r>
              <a:rPr lang="en-US" dirty="0"/>
              <a:t>			</a:t>
            </a:r>
            <a:r>
              <a:rPr lang="en-US" b="1" dirty="0"/>
              <a:t> S</a:t>
            </a:r>
            <a:r>
              <a:rPr lang="en-US" b="1" baseline="-25000" dirty="0"/>
              <a:t>1</a:t>
            </a:r>
            <a:r>
              <a:rPr lang="en-US" b="1" baseline="30000" dirty="0"/>
              <a:t>1  </a:t>
            </a:r>
            <a:r>
              <a:rPr lang="pl-PL" b="1" dirty="0"/>
              <a:t>= </a:t>
            </a:r>
            <a:r>
              <a:rPr lang="en-US" b="1" dirty="0"/>
              <a:t>S</a:t>
            </a:r>
            <a:r>
              <a:rPr lang="en-US" b="1" baseline="30000" dirty="0"/>
              <a:t>0</a:t>
            </a:r>
            <a:r>
              <a:rPr lang="en-US" b="1" dirty="0"/>
              <a:t>  +   (p</a:t>
            </a:r>
            <a:r>
              <a:rPr lang="en-US" b="1" baseline="-25000" dirty="0"/>
              <a:t>1, </a:t>
            </a:r>
            <a:r>
              <a:rPr lang="en-US" b="1" dirty="0"/>
              <a:t>w</a:t>
            </a:r>
            <a:r>
              <a:rPr lang="en-US" b="1" baseline="-25000" dirty="0"/>
              <a:t>1</a:t>
            </a:r>
            <a:r>
              <a:rPr lang="en-US" b="1" dirty="0"/>
              <a:t>) </a:t>
            </a:r>
            <a:endParaRPr lang="en-US" dirty="0"/>
          </a:p>
          <a:p>
            <a:pPr>
              <a:buNone/>
            </a:pPr>
            <a:r>
              <a:rPr lang="en-US" dirty="0"/>
              <a:t>			 </a:t>
            </a:r>
            <a:r>
              <a:rPr lang="en-US" b="1" dirty="0"/>
              <a:t>S</a:t>
            </a:r>
            <a:r>
              <a:rPr lang="en-US" b="1" baseline="-25000" dirty="0"/>
              <a:t>1</a:t>
            </a:r>
            <a:r>
              <a:rPr lang="en-US" b="1" baseline="30000" dirty="0"/>
              <a:t>1 </a:t>
            </a:r>
            <a:r>
              <a:rPr lang="en-US" dirty="0"/>
              <a:t>={(0,0)+(1,2)}</a:t>
            </a:r>
          </a:p>
          <a:p>
            <a:pPr>
              <a:buNone/>
            </a:pPr>
            <a:r>
              <a:rPr lang="en-US" dirty="0"/>
              <a:t>			</a:t>
            </a:r>
            <a:r>
              <a:rPr lang="en-US" b="1" dirty="0"/>
              <a:t> S</a:t>
            </a:r>
            <a:r>
              <a:rPr lang="en-US" b="1" baseline="-25000" dirty="0"/>
              <a:t>1</a:t>
            </a:r>
            <a:r>
              <a:rPr lang="en-US" b="1" baseline="30000" dirty="0"/>
              <a:t>1</a:t>
            </a:r>
            <a:r>
              <a:rPr lang="en-US" dirty="0"/>
              <a:t> ={(1,2)} </a:t>
            </a:r>
          </a:p>
          <a:p>
            <a:pPr>
              <a:buNone/>
            </a:pPr>
            <a:r>
              <a:rPr lang="en-US" dirty="0"/>
              <a:t>		</a:t>
            </a:r>
          </a:p>
          <a:p>
            <a:pPr>
              <a:buNone/>
            </a:pPr>
            <a:r>
              <a:rPr lang="en-US" b="1" dirty="0"/>
              <a:t>		 S</a:t>
            </a:r>
            <a:r>
              <a:rPr lang="en-US" b="1" baseline="30000" dirty="0"/>
              <a:t>i  </a:t>
            </a:r>
            <a:r>
              <a:rPr lang="pl-PL" b="1" dirty="0"/>
              <a:t>= </a:t>
            </a:r>
            <a:r>
              <a:rPr lang="en-US" b="1" dirty="0"/>
              <a:t>S</a:t>
            </a:r>
            <a:r>
              <a:rPr lang="en-US" b="1" baseline="30000" dirty="0"/>
              <a:t>i-1</a:t>
            </a:r>
            <a:r>
              <a:rPr lang="en-US" b="1" dirty="0"/>
              <a:t>  + S</a:t>
            </a:r>
            <a:r>
              <a:rPr lang="en-US" b="1" baseline="-25000" dirty="0"/>
              <a:t>1</a:t>
            </a:r>
            <a:r>
              <a:rPr lang="en-US" b="1" baseline="30000" dirty="0"/>
              <a:t>i</a:t>
            </a:r>
            <a:r>
              <a:rPr lang="en-US" b="1" dirty="0"/>
              <a:t> </a:t>
            </a:r>
          </a:p>
          <a:p>
            <a:pPr>
              <a:buNone/>
            </a:pPr>
            <a:r>
              <a:rPr lang="en-US" b="1" dirty="0"/>
              <a:t>			 S</a:t>
            </a:r>
            <a:r>
              <a:rPr lang="en-US" b="1" baseline="30000" dirty="0"/>
              <a:t>1  </a:t>
            </a:r>
            <a:r>
              <a:rPr lang="pl-PL" b="1" dirty="0"/>
              <a:t>= </a:t>
            </a:r>
            <a:r>
              <a:rPr lang="en-US" b="1" dirty="0"/>
              <a:t>S</a:t>
            </a:r>
            <a:r>
              <a:rPr lang="en-US" b="1" baseline="30000" dirty="0"/>
              <a:t>0</a:t>
            </a:r>
            <a:r>
              <a:rPr lang="en-US" b="1" dirty="0"/>
              <a:t>  + S</a:t>
            </a:r>
            <a:r>
              <a:rPr lang="en-US" b="1" baseline="-25000" dirty="0"/>
              <a:t>1</a:t>
            </a:r>
            <a:r>
              <a:rPr lang="en-US" b="1" baseline="30000" dirty="0"/>
              <a:t>1</a:t>
            </a:r>
            <a:r>
              <a:rPr lang="en-US" b="1" dirty="0"/>
              <a:t> </a:t>
            </a:r>
            <a:endParaRPr lang="en-US" dirty="0"/>
          </a:p>
          <a:p>
            <a:pPr>
              <a:buNone/>
            </a:pPr>
            <a:endParaRPr lang="en-US" dirty="0"/>
          </a:p>
          <a:p>
            <a:pPr>
              <a:buNone/>
            </a:pPr>
            <a:r>
              <a:rPr lang="en-US" b="1" dirty="0"/>
              <a:t>			S</a:t>
            </a:r>
            <a:r>
              <a:rPr lang="en-US" b="1" baseline="30000" dirty="0"/>
              <a:t>1  </a:t>
            </a:r>
            <a:r>
              <a:rPr lang="pl-PL" b="1" dirty="0"/>
              <a:t>= </a:t>
            </a:r>
            <a:r>
              <a:rPr lang="en-US" dirty="0"/>
              <a:t>{(0,0)}+{(1,2)} </a:t>
            </a:r>
          </a:p>
          <a:p>
            <a:pPr>
              <a:buNone/>
            </a:pPr>
            <a:endParaRPr lang="en-US" dirty="0"/>
          </a:p>
          <a:p>
            <a:pPr>
              <a:buNone/>
            </a:pPr>
            <a:r>
              <a:rPr lang="en-US" b="1" dirty="0"/>
              <a:t>			S</a:t>
            </a:r>
            <a:r>
              <a:rPr lang="en-US" b="1" baseline="30000" dirty="0"/>
              <a:t>1</a:t>
            </a:r>
            <a:r>
              <a:rPr lang="en-US" b="1" dirty="0"/>
              <a:t> ={(0,0),(1,2)}</a:t>
            </a:r>
            <a:endParaRPr lang="en-US" dirty="0"/>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5897563"/>
          </a:xfrm>
        </p:spPr>
        <p:txBody>
          <a:bodyPr>
            <a:normAutofit fontScale="92500" lnSpcReduction="10000"/>
          </a:bodyPr>
          <a:lstStyle/>
          <a:p>
            <a:pPr>
              <a:buNone/>
            </a:pPr>
            <a:r>
              <a:rPr lang="en-US" dirty="0" err="1"/>
              <a:t>i</a:t>
            </a:r>
            <a:r>
              <a:rPr lang="en-US" dirty="0"/>
              <a:t>=2</a:t>
            </a:r>
          </a:p>
          <a:p>
            <a:pPr>
              <a:buNone/>
            </a:pPr>
            <a:r>
              <a:rPr lang="en-US" dirty="0"/>
              <a:t>			</a:t>
            </a:r>
            <a:r>
              <a:rPr lang="en-US" b="1" dirty="0"/>
              <a:t> S</a:t>
            </a:r>
            <a:r>
              <a:rPr lang="en-US" b="1" baseline="-25000" dirty="0"/>
              <a:t>1</a:t>
            </a:r>
            <a:r>
              <a:rPr lang="en-US" b="1" baseline="30000" dirty="0"/>
              <a:t>2 </a:t>
            </a:r>
            <a:r>
              <a:rPr lang="pl-PL" b="1" dirty="0"/>
              <a:t>= </a:t>
            </a:r>
            <a:r>
              <a:rPr lang="en-US" b="1" dirty="0"/>
              <a:t>S</a:t>
            </a:r>
            <a:r>
              <a:rPr lang="en-US" b="1" baseline="30000" dirty="0"/>
              <a:t>1</a:t>
            </a:r>
            <a:r>
              <a:rPr lang="en-US" b="1" dirty="0"/>
              <a:t>  +   (p</a:t>
            </a:r>
            <a:r>
              <a:rPr lang="en-US" b="1" baseline="-25000" dirty="0"/>
              <a:t>2, </a:t>
            </a:r>
            <a:r>
              <a:rPr lang="en-US" b="1" dirty="0"/>
              <a:t>w</a:t>
            </a:r>
            <a:r>
              <a:rPr lang="en-US" b="1" baseline="-25000" dirty="0"/>
              <a:t>2</a:t>
            </a:r>
            <a:r>
              <a:rPr lang="en-US" b="1" dirty="0"/>
              <a:t>) </a:t>
            </a:r>
            <a:endParaRPr lang="en-US" dirty="0"/>
          </a:p>
          <a:p>
            <a:pPr>
              <a:buNone/>
            </a:pPr>
            <a:r>
              <a:rPr lang="en-US" dirty="0"/>
              <a:t>			 </a:t>
            </a:r>
            <a:r>
              <a:rPr lang="en-US" b="1" dirty="0"/>
              <a:t>S</a:t>
            </a:r>
            <a:r>
              <a:rPr lang="en-US" b="1" baseline="-25000" dirty="0"/>
              <a:t>1</a:t>
            </a:r>
            <a:r>
              <a:rPr lang="en-US" b="1" baseline="30000" dirty="0"/>
              <a:t>2 </a:t>
            </a:r>
            <a:r>
              <a:rPr lang="en-US" dirty="0"/>
              <a:t>={</a:t>
            </a:r>
            <a:r>
              <a:rPr lang="en-US" b="1" dirty="0"/>
              <a:t>(0,0) (1,2)} </a:t>
            </a:r>
            <a:r>
              <a:rPr lang="en-US" dirty="0"/>
              <a:t>+(2,3)}</a:t>
            </a:r>
          </a:p>
          <a:p>
            <a:pPr>
              <a:buNone/>
            </a:pPr>
            <a:r>
              <a:rPr lang="en-US" dirty="0"/>
              <a:t>			</a:t>
            </a:r>
            <a:r>
              <a:rPr lang="en-US" b="1" dirty="0"/>
              <a:t> S</a:t>
            </a:r>
            <a:r>
              <a:rPr lang="en-US" b="1" baseline="-25000" dirty="0"/>
              <a:t>1</a:t>
            </a:r>
            <a:r>
              <a:rPr lang="en-US" b="1" baseline="30000" dirty="0"/>
              <a:t>2</a:t>
            </a:r>
            <a:r>
              <a:rPr lang="en-US" dirty="0"/>
              <a:t> ={(2,3),(3,5)} </a:t>
            </a:r>
          </a:p>
          <a:p>
            <a:pPr>
              <a:buNone/>
            </a:pPr>
            <a:r>
              <a:rPr lang="en-US" dirty="0"/>
              <a:t>		</a:t>
            </a:r>
          </a:p>
          <a:p>
            <a:pPr>
              <a:buNone/>
            </a:pPr>
            <a:r>
              <a:rPr lang="en-US" b="1" dirty="0"/>
              <a:t>			 S</a:t>
            </a:r>
            <a:r>
              <a:rPr lang="en-US" b="1" baseline="30000" dirty="0"/>
              <a:t>i  </a:t>
            </a:r>
            <a:r>
              <a:rPr lang="pl-PL" b="1" dirty="0"/>
              <a:t>= </a:t>
            </a:r>
            <a:r>
              <a:rPr lang="en-US" b="1" dirty="0"/>
              <a:t>S</a:t>
            </a:r>
            <a:r>
              <a:rPr lang="en-US" b="1" baseline="30000" dirty="0"/>
              <a:t>i-1</a:t>
            </a:r>
            <a:r>
              <a:rPr lang="en-US" b="1" dirty="0"/>
              <a:t>  + S</a:t>
            </a:r>
            <a:r>
              <a:rPr lang="en-US" b="1" baseline="-25000" dirty="0"/>
              <a:t>1</a:t>
            </a:r>
            <a:r>
              <a:rPr lang="en-US" b="1" baseline="30000" dirty="0"/>
              <a:t>i</a:t>
            </a:r>
            <a:r>
              <a:rPr lang="en-US" b="1" dirty="0"/>
              <a:t> </a:t>
            </a:r>
          </a:p>
          <a:p>
            <a:pPr>
              <a:buNone/>
            </a:pPr>
            <a:r>
              <a:rPr lang="en-US" b="1" dirty="0"/>
              <a:t>			 S</a:t>
            </a:r>
            <a:r>
              <a:rPr lang="en-US" b="1" baseline="30000" dirty="0"/>
              <a:t>2  </a:t>
            </a:r>
            <a:r>
              <a:rPr lang="pl-PL" b="1" dirty="0"/>
              <a:t>= </a:t>
            </a:r>
            <a:r>
              <a:rPr lang="en-US" b="1" dirty="0"/>
              <a:t> S</a:t>
            </a:r>
            <a:r>
              <a:rPr lang="en-US" b="1" baseline="30000" dirty="0"/>
              <a:t>1 </a:t>
            </a:r>
            <a:r>
              <a:rPr lang="en-US" b="1" dirty="0"/>
              <a:t>  + S</a:t>
            </a:r>
            <a:r>
              <a:rPr lang="en-US" b="1" baseline="-25000" dirty="0"/>
              <a:t>1</a:t>
            </a:r>
            <a:r>
              <a:rPr lang="en-US" b="1" baseline="30000" dirty="0"/>
              <a:t>2</a:t>
            </a:r>
            <a:r>
              <a:rPr lang="en-US" b="1" dirty="0"/>
              <a:t> </a:t>
            </a:r>
            <a:endParaRPr lang="en-US" dirty="0"/>
          </a:p>
          <a:p>
            <a:pPr>
              <a:buNone/>
            </a:pPr>
            <a:endParaRPr lang="en-US" dirty="0"/>
          </a:p>
          <a:p>
            <a:pPr>
              <a:buNone/>
            </a:pPr>
            <a:r>
              <a:rPr lang="en-US" b="1" dirty="0"/>
              <a:t>			S</a:t>
            </a:r>
            <a:r>
              <a:rPr lang="en-US" b="1" baseline="30000" dirty="0"/>
              <a:t>2  </a:t>
            </a:r>
            <a:r>
              <a:rPr lang="pl-PL" b="1" dirty="0"/>
              <a:t>= </a:t>
            </a:r>
            <a:r>
              <a:rPr lang="en-US" b="1" dirty="0"/>
              <a:t>{(0,0),(1,2)}</a:t>
            </a:r>
            <a:r>
              <a:rPr lang="en-US" dirty="0"/>
              <a:t>+ {(2,3),(3,5)} </a:t>
            </a:r>
          </a:p>
          <a:p>
            <a:pPr>
              <a:buNone/>
            </a:pPr>
            <a:endParaRPr lang="en-US" dirty="0"/>
          </a:p>
          <a:p>
            <a:pPr>
              <a:buNone/>
            </a:pPr>
            <a:r>
              <a:rPr lang="en-US" b="1" dirty="0"/>
              <a:t>			S</a:t>
            </a:r>
            <a:r>
              <a:rPr lang="en-US" b="1" baseline="30000" dirty="0"/>
              <a:t>2</a:t>
            </a:r>
            <a:r>
              <a:rPr lang="en-US" b="1" dirty="0"/>
              <a:t> ={(0,0),(1,2),</a:t>
            </a:r>
            <a:r>
              <a:rPr lang="en-US" dirty="0"/>
              <a:t>(2,3),(3,5</a:t>
            </a:r>
            <a:r>
              <a:rPr lang="en-US" b="1" dirty="0"/>
              <a:t>}</a:t>
            </a:r>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pPr>
              <a:lnSpc>
                <a:spcPct val="150000"/>
              </a:lnSpc>
            </a:pPr>
            <a:r>
              <a:rPr lang="en-US" dirty="0">
                <a:latin typeface="Times New Roman" pitchFamily="18" charset="0"/>
                <a:cs typeface="Times New Roman" pitchFamily="18" charset="0"/>
              </a:rPr>
              <a:t>Hence, this technique is needed where overlapping sub-problem exists.</a:t>
            </a:r>
          </a:p>
          <a:p>
            <a:pPr>
              <a:lnSpc>
                <a:spcPct val="150000"/>
              </a:lnSpc>
            </a:pPr>
            <a:endParaRPr lang="en-US"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For example, Binary Search does not have overlapping sub-problem. Whereas recursive program of Fibonacci numbers have many overlapping sub-problems.</a:t>
            </a:r>
          </a:p>
          <a:p>
            <a:pPr>
              <a:lnSpc>
                <a:spcPct val="150000"/>
              </a:lnSpc>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pPr>
              <a:buNone/>
            </a:pPr>
            <a:r>
              <a:rPr lang="en-US" dirty="0" err="1"/>
              <a:t>i</a:t>
            </a:r>
            <a:r>
              <a:rPr lang="en-US" dirty="0"/>
              <a:t>=3</a:t>
            </a:r>
          </a:p>
          <a:p>
            <a:pPr>
              <a:buNone/>
            </a:pPr>
            <a:r>
              <a:rPr lang="en-US" dirty="0"/>
              <a:t>			</a:t>
            </a:r>
            <a:r>
              <a:rPr lang="en-US" b="1" dirty="0"/>
              <a:t> S</a:t>
            </a:r>
            <a:r>
              <a:rPr lang="en-US" b="1" baseline="-25000" dirty="0"/>
              <a:t>1</a:t>
            </a:r>
            <a:r>
              <a:rPr lang="en-US" b="1" baseline="30000" dirty="0"/>
              <a:t>3 </a:t>
            </a:r>
            <a:r>
              <a:rPr lang="pl-PL" b="1" dirty="0"/>
              <a:t>= </a:t>
            </a:r>
            <a:r>
              <a:rPr lang="en-US" b="1" dirty="0"/>
              <a:t>S</a:t>
            </a:r>
            <a:r>
              <a:rPr lang="en-US" b="1" baseline="30000" dirty="0"/>
              <a:t>2</a:t>
            </a:r>
            <a:r>
              <a:rPr lang="en-US" b="1" dirty="0"/>
              <a:t>  +   (p</a:t>
            </a:r>
            <a:r>
              <a:rPr lang="en-US" b="1" baseline="-25000" dirty="0"/>
              <a:t>3, </a:t>
            </a:r>
            <a:r>
              <a:rPr lang="en-US" b="1" dirty="0"/>
              <a:t>w</a:t>
            </a:r>
            <a:r>
              <a:rPr lang="en-US" b="1" baseline="-25000" dirty="0"/>
              <a:t>3</a:t>
            </a:r>
            <a:r>
              <a:rPr lang="en-US" b="1" dirty="0"/>
              <a:t>) </a:t>
            </a:r>
            <a:endParaRPr lang="en-US" dirty="0"/>
          </a:p>
          <a:p>
            <a:pPr>
              <a:buNone/>
            </a:pPr>
            <a:r>
              <a:rPr lang="en-US" dirty="0"/>
              <a:t>			 </a:t>
            </a:r>
            <a:r>
              <a:rPr lang="en-US" b="1" dirty="0"/>
              <a:t>S</a:t>
            </a:r>
            <a:r>
              <a:rPr lang="en-US" b="1" baseline="-25000" dirty="0"/>
              <a:t>1</a:t>
            </a:r>
            <a:r>
              <a:rPr lang="en-US" b="1" baseline="30000" dirty="0"/>
              <a:t>3</a:t>
            </a:r>
            <a:r>
              <a:rPr lang="en-US" dirty="0"/>
              <a:t>={</a:t>
            </a:r>
            <a:r>
              <a:rPr lang="en-US" b="1" dirty="0"/>
              <a:t>(0,0),(1,2),</a:t>
            </a:r>
            <a:r>
              <a:rPr lang="en-US" dirty="0"/>
              <a:t>(2,3),(3,5)</a:t>
            </a:r>
            <a:r>
              <a:rPr lang="en-US" b="1" dirty="0"/>
              <a:t>} </a:t>
            </a:r>
            <a:r>
              <a:rPr lang="en-US" dirty="0"/>
              <a:t>+(5,4)}</a:t>
            </a:r>
          </a:p>
          <a:p>
            <a:pPr>
              <a:buNone/>
            </a:pPr>
            <a:r>
              <a:rPr lang="en-US" dirty="0"/>
              <a:t>			</a:t>
            </a:r>
            <a:r>
              <a:rPr lang="en-US" b="1" dirty="0"/>
              <a:t> S</a:t>
            </a:r>
            <a:r>
              <a:rPr lang="en-US" b="1" baseline="-25000" dirty="0"/>
              <a:t>1</a:t>
            </a:r>
            <a:r>
              <a:rPr lang="en-US" b="1" baseline="30000" dirty="0"/>
              <a:t>3</a:t>
            </a:r>
            <a:r>
              <a:rPr lang="en-US" dirty="0"/>
              <a:t> ={(5,4),(6,6),(7,7),(8,9)} </a:t>
            </a:r>
          </a:p>
          <a:p>
            <a:pPr>
              <a:buNone/>
            </a:pPr>
            <a:r>
              <a:rPr lang="en-US" dirty="0"/>
              <a:t>		</a:t>
            </a:r>
          </a:p>
          <a:p>
            <a:pPr>
              <a:buNone/>
            </a:pPr>
            <a:r>
              <a:rPr lang="en-US" b="1" dirty="0"/>
              <a:t>			 S</a:t>
            </a:r>
            <a:r>
              <a:rPr lang="en-US" b="1" baseline="30000" dirty="0"/>
              <a:t>i  </a:t>
            </a:r>
            <a:r>
              <a:rPr lang="pl-PL" b="1" dirty="0"/>
              <a:t>= </a:t>
            </a:r>
            <a:r>
              <a:rPr lang="en-US" b="1" dirty="0"/>
              <a:t>S</a:t>
            </a:r>
            <a:r>
              <a:rPr lang="en-US" b="1" baseline="30000" dirty="0"/>
              <a:t>i-1</a:t>
            </a:r>
            <a:r>
              <a:rPr lang="en-US" b="1" dirty="0"/>
              <a:t>  + S</a:t>
            </a:r>
            <a:r>
              <a:rPr lang="en-US" b="1" baseline="-25000" dirty="0"/>
              <a:t>1</a:t>
            </a:r>
            <a:r>
              <a:rPr lang="en-US" b="1" baseline="30000" dirty="0"/>
              <a:t>i</a:t>
            </a:r>
            <a:r>
              <a:rPr lang="en-US" b="1" dirty="0"/>
              <a:t> </a:t>
            </a:r>
          </a:p>
          <a:p>
            <a:pPr>
              <a:buNone/>
            </a:pPr>
            <a:r>
              <a:rPr lang="en-US" b="1" dirty="0"/>
              <a:t>			 S</a:t>
            </a:r>
            <a:r>
              <a:rPr lang="en-US" b="1" baseline="30000" dirty="0"/>
              <a:t>3  </a:t>
            </a:r>
            <a:r>
              <a:rPr lang="pl-PL" b="1" dirty="0"/>
              <a:t>= </a:t>
            </a:r>
            <a:r>
              <a:rPr lang="en-US" b="1" dirty="0"/>
              <a:t> S</a:t>
            </a:r>
            <a:r>
              <a:rPr lang="en-US" b="1" baseline="30000" dirty="0"/>
              <a:t>2 </a:t>
            </a:r>
            <a:r>
              <a:rPr lang="en-US" b="1" dirty="0"/>
              <a:t>  + S</a:t>
            </a:r>
            <a:r>
              <a:rPr lang="en-US" b="1" baseline="-25000" dirty="0"/>
              <a:t>1</a:t>
            </a:r>
            <a:r>
              <a:rPr lang="en-US" b="1" baseline="30000" dirty="0"/>
              <a:t>3</a:t>
            </a:r>
            <a:r>
              <a:rPr lang="en-US" b="1" dirty="0"/>
              <a:t> </a:t>
            </a:r>
            <a:endParaRPr lang="en-US" dirty="0"/>
          </a:p>
          <a:p>
            <a:pPr>
              <a:buNone/>
            </a:pPr>
            <a:endParaRPr lang="en-US" dirty="0"/>
          </a:p>
          <a:p>
            <a:pPr>
              <a:buNone/>
            </a:pPr>
            <a:r>
              <a:rPr lang="en-US" b="1" dirty="0"/>
              <a:t>	S</a:t>
            </a:r>
            <a:r>
              <a:rPr lang="en-US" b="1" baseline="30000" dirty="0"/>
              <a:t>3 </a:t>
            </a:r>
            <a:r>
              <a:rPr lang="en-US" b="1" dirty="0"/>
              <a:t>={(0,0),(1,2),</a:t>
            </a:r>
            <a:r>
              <a:rPr lang="en-US" dirty="0"/>
              <a:t>(2,3),(3,5</a:t>
            </a:r>
            <a:r>
              <a:rPr lang="en-US" b="1" dirty="0"/>
              <a:t>} </a:t>
            </a:r>
            <a:r>
              <a:rPr lang="en-US" dirty="0"/>
              <a:t>+ {(5,4),(6,6),(7,7),(8,9)} </a:t>
            </a:r>
          </a:p>
          <a:p>
            <a:pPr>
              <a:buNone/>
            </a:pPr>
            <a:endParaRPr lang="en-US" dirty="0"/>
          </a:p>
          <a:p>
            <a:pPr>
              <a:buNone/>
            </a:pPr>
            <a:r>
              <a:rPr lang="en-US" b="1" dirty="0"/>
              <a:t>	S</a:t>
            </a:r>
            <a:r>
              <a:rPr lang="en-US" b="1" baseline="30000" dirty="0"/>
              <a:t>3</a:t>
            </a:r>
            <a:r>
              <a:rPr lang="en-US" b="1" dirty="0"/>
              <a:t> ={(0,0),(1,2),</a:t>
            </a:r>
            <a:r>
              <a:rPr lang="en-US" dirty="0"/>
              <a:t>(2,3),(3,5), (5,4),(6,6),(7,7),(8,9)</a:t>
            </a:r>
            <a:r>
              <a:rPr lang="en-US" b="1" dirty="0"/>
              <a:t>}</a:t>
            </a:r>
            <a:endParaRPr lang="en-US" dirty="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686800" cy="5516563"/>
          </a:xfrm>
        </p:spPr>
        <p:txBody>
          <a:bodyPr>
            <a:normAutofit/>
          </a:bodyPr>
          <a:lstStyle/>
          <a:p>
            <a:r>
              <a:rPr lang="en-US" dirty="0"/>
              <a:t>Purging rule:	if one of </a:t>
            </a:r>
            <a:r>
              <a:rPr lang="en-US" b="1" dirty="0"/>
              <a:t>S</a:t>
            </a:r>
            <a:r>
              <a:rPr lang="en-US" b="1" baseline="30000" dirty="0"/>
              <a:t>i-1   </a:t>
            </a:r>
            <a:r>
              <a:rPr lang="en-US" b="1" dirty="0"/>
              <a:t> and S</a:t>
            </a:r>
            <a:r>
              <a:rPr lang="en-US" b="1" baseline="-25000" dirty="0"/>
              <a:t>1</a:t>
            </a:r>
            <a:r>
              <a:rPr lang="en-US" b="1" baseline="30000" dirty="0"/>
              <a:t>i  </a:t>
            </a:r>
            <a:r>
              <a:rPr lang="en-US" b="1" dirty="0"/>
              <a:t> has a pair (</a:t>
            </a:r>
            <a:r>
              <a:rPr lang="en-US" b="1" dirty="0" err="1"/>
              <a:t>p</a:t>
            </a:r>
            <a:r>
              <a:rPr lang="en-US" b="1" baseline="-25000" dirty="0" err="1"/>
              <a:t>j</a:t>
            </a:r>
            <a:r>
              <a:rPr lang="en-US" b="1" baseline="-25000" dirty="0"/>
              <a:t>, </a:t>
            </a:r>
            <a:r>
              <a:rPr lang="en-US" b="1" dirty="0" err="1"/>
              <a:t>w</a:t>
            </a:r>
            <a:r>
              <a:rPr lang="en-US" b="1" baseline="-25000" dirty="0" err="1"/>
              <a:t>j</a:t>
            </a:r>
            <a:r>
              <a:rPr lang="en-US" b="1" dirty="0"/>
              <a:t>) and other has a pair (</a:t>
            </a:r>
            <a:r>
              <a:rPr lang="en-US" b="1" dirty="0" err="1"/>
              <a:t>p</a:t>
            </a:r>
            <a:r>
              <a:rPr lang="en-US" b="1" baseline="-25000" dirty="0" err="1"/>
              <a:t>k</a:t>
            </a:r>
            <a:r>
              <a:rPr lang="en-US" b="1" baseline="-25000" dirty="0"/>
              <a:t>, </a:t>
            </a:r>
            <a:r>
              <a:rPr lang="en-US" b="1" dirty="0"/>
              <a:t>w</a:t>
            </a:r>
            <a:r>
              <a:rPr lang="en-US" b="1" baseline="-25000" dirty="0"/>
              <a:t>k</a:t>
            </a:r>
            <a:r>
              <a:rPr lang="en-US" b="1" dirty="0"/>
              <a:t>) and </a:t>
            </a:r>
            <a:r>
              <a:rPr lang="en-US" b="1" dirty="0" err="1"/>
              <a:t>p</a:t>
            </a:r>
            <a:r>
              <a:rPr lang="en-US" b="1" baseline="-25000" dirty="0" err="1"/>
              <a:t>j</a:t>
            </a:r>
            <a:r>
              <a:rPr lang="en-US" b="1" baseline="-25000" dirty="0"/>
              <a:t> </a:t>
            </a:r>
            <a:r>
              <a:rPr lang="en-US" b="1" dirty="0"/>
              <a:t> ≤</a:t>
            </a:r>
            <a:r>
              <a:rPr lang="en-US" b="1" dirty="0" err="1"/>
              <a:t>p</a:t>
            </a:r>
            <a:r>
              <a:rPr lang="en-US" b="1" baseline="-25000" dirty="0" err="1"/>
              <a:t>k</a:t>
            </a:r>
            <a:r>
              <a:rPr lang="en-US" b="1" baseline="-25000" dirty="0"/>
              <a:t>   </a:t>
            </a:r>
          </a:p>
          <a:p>
            <a:r>
              <a:rPr lang="en-US" dirty="0"/>
              <a:t>while </a:t>
            </a:r>
            <a:r>
              <a:rPr lang="en-US" b="1" dirty="0" err="1"/>
              <a:t>w</a:t>
            </a:r>
            <a:r>
              <a:rPr lang="en-US" b="1" baseline="-25000" dirty="0" err="1"/>
              <a:t>j</a:t>
            </a:r>
            <a:r>
              <a:rPr lang="en-US" b="1" baseline="-25000" dirty="0"/>
              <a:t> </a:t>
            </a:r>
            <a:r>
              <a:rPr lang="en-US" b="1" dirty="0"/>
              <a:t> ≤w</a:t>
            </a:r>
            <a:r>
              <a:rPr lang="en-US" b="1" baseline="-25000" dirty="0"/>
              <a:t>k </a:t>
            </a:r>
            <a:r>
              <a:rPr lang="en-US" dirty="0"/>
              <a:t>then</a:t>
            </a:r>
            <a:r>
              <a:rPr lang="en-US" b="1" baseline="-25000" dirty="0"/>
              <a:t> </a:t>
            </a:r>
            <a:r>
              <a:rPr lang="en-US" b="1" dirty="0"/>
              <a:t> the pair of (</a:t>
            </a:r>
            <a:r>
              <a:rPr lang="en-US" b="1" dirty="0" err="1"/>
              <a:t>p</a:t>
            </a:r>
            <a:r>
              <a:rPr lang="en-US" b="1" baseline="-25000" dirty="0" err="1"/>
              <a:t>j</a:t>
            </a:r>
            <a:r>
              <a:rPr lang="en-US" b="1" baseline="-25000" dirty="0"/>
              <a:t>, </a:t>
            </a:r>
            <a:r>
              <a:rPr lang="en-US" b="1" dirty="0" err="1"/>
              <a:t>w</a:t>
            </a:r>
            <a:r>
              <a:rPr lang="en-US" b="1" baseline="-25000" dirty="0" err="1"/>
              <a:t>j</a:t>
            </a:r>
            <a:r>
              <a:rPr lang="en-US" b="1" dirty="0"/>
              <a:t>) is discarded</a:t>
            </a:r>
            <a:r>
              <a:rPr lang="en-US" b="1" baseline="-25000" dirty="0"/>
              <a:t>.</a:t>
            </a:r>
          </a:p>
          <a:p>
            <a:r>
              <a:rPr lang="en-US" b="1" dirty="0"/>
              <a:t>After applying purging rule ,we will check following condition in order to find the solution.</a:t>
            </a:r>
          </a:p>
          <a:p>
            <a:r>
              <a:rPr lang="en-US" b="1" dirty="0" err="1"/>
              <a:t>i.e</a:t>
            </a:r>
            <a:r>
              <a:rPr lang="en-US" b="1" baseline="-25000" dirty="0"/>
              <a:t> </a:t>
            </a:r>
            <a:r>
              <a:rPr lang="en-US" b="1" dirty="0"/>
              <a:t>(p</a:t>
            </a:r>
            <a:r>
              <a:rPr lang="en-US" b="1" baseline="-25000" dirty="0"/>
              <a:t>i, </a:t>
            </a:r>
            <a:r>
              <a:rPr lang="en-US" b="1" dirty="0" err="1"/>
              <a:t>w</a:t>
            </a:r>
            <a:r>
              <a:rPr lang="en-US" b="1" baseline="-25000" dirty="0" err="1"/>
              <a:t>i</a:t>
            </a:r>
            <a:r>
              <a:rPr lang="en-US" b="1" dirty="0"/>
              <a:t>) </a:t>
            </a:r>
            <a:r>
              <a:rPr lang="en-US" dirty="0">
                <a:latin typeface="Times New Roman" pitchFamily="18" charset="0"/>
                <a:cs typeface="Times New Roman" pitchFamily="18" charset="0"/>
              </a:rPr>
              <a:t>∈</a:t>
            </a:r>
            <a:r>
              <a:rPr lang="en-US" b="1" dirty="0"/>
              <a:t> </a:t>
            </a:r>
            <a:r>
              <a:rPr lang="en-US" b="1" dirty="0" err="1"/>
              <a:t>S</a:t>
            </a:r>
            <a:r>
              <a:rPr lang="en-US" b="1" baseline="30000" dirty="0" err="1"/>
              <a:t>n</a:t>
            </a:r>
            <a:r>
              <a:rPr lang="en-US" b="1" dirty="0"/>
              <a:t> and (p</a:t>
            </a:r>
            <a:r>
              <a:rPr lang="en-US" b="1" baseline="-25000" dirty="0"/>
              <a:t>i, </a:t>
            </a:r>
            <a:r>
              <a:rPr lang="en-US" b="1" dirty="0" err="1"/>
              <a:t>w</a:t>
            </a:r>
            <a:r>
              <a:rPr lang="en-US" b="1" baseline="-25000" dirty="0" err="1"/>
              <a:t>i</a:t>
            </a:r>
            <a:r>
              <a:rPr lang="en-US" b="1" dirty="0"/>
              <a:t>) </a:t>
            </a:r>
            <a:r>
              <a:rPr lang="en-US" dirty="0"/>
              <a:t>∉ </a:t>
            </a:r>
            <a:r>
              <a:rPr lang="en-US" b="1" dirty="0"/>
              <a:t>S</a:t>
            </a:r>
            <a:r>
              <a:rPr lang="en-US" b="1" baseline="30000" dirty="0"/>
              <a:t>n-1</a:t>
            </a:r>
            <a:r>
              <a:rPr lang="en-US" b="1" dirty="0"/>
              <a:t> then </a:t>
            </a:r>
            <a:r>
              <a:rPr lang="en-US" b="1" dirty="0" err="1"/>
              <a:t>x</a:t>
            </a:r>
            <a:r>
              <a:rPr lang="en-US" b="1" baseline="-25000" dirty="0" err="1"/>
              <a:t>n</a:t>
            </a:r>
            <a:r>
              <a:rPr lang="en-US" b="1" dirty="0"/>
              <a:t> =1 other wise </a:t>
            </a:r>
            <a:r>
              <a:rPr lang="en-US" b="1" dirty="0" err="1"/>
              <a:t>x</a:t>
            </a:r>
            <a:r>
              <a:rPr lang="en-US" b="1" baseline="-25000" dirty="0" err="1"/>
              <a:t>n</a:t>
            </a:r>
            <a:r>
              <a:rPr lang="en-US" b="1" dirty="0"/>
              <a:t> =0 </a:t>
            </a:r>
            <a:endParaRPr lang="en-US" b="1" baseline="-25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6248400"/>
          </a:xfrm>
        </p:spPr>
        <p:txBody>
          <a:bodyPr>
            <a:normAutofit/>
          </a:bodyPr>
          <a:lstStyle/>
          <a:p>
            <a:r>
              <a:rPr lang="en-US" dirty="0"/>
              <a:t>In the above example  we have M=6 so the values of </a:t>
            </a:r>
            <a:r>
              <a:rPr lang="en-US" b="1" dirty="0"/>
              <a:t>f</a:t>
            </a:r>
            <a:r>
              <a:rPr lang="en-US" b="1" baseline="-25000" dirty="0"/>
              <a:t>3</a:t>
            </a:r>
            <a:r>
              <a:rPr lang="en-US" b="1" dirty="0"/>
              <a:t> (6) is give b y </a:t>
            </a:r>
            <a:r>
              <a:rPr lang="en-US" b="1" dirty="0" err="1"/>
              <a:t>tuple</a:t>
            </a:r>
            <a:r>
              <a:rPr lang="en-US" b="1" dirty="0"/>
              <a:t> (6,6) in   S</a:t>
            </a:r>
            <a:r>
              <a:rPr lang="en-US" b="1" baseline="30000" dirty="0"/>
              <a:t>3 .</a:t>
            </a:r>
          </a:p>
          <a:p>
            <a:r>
              <a:rPr lang="en-US" b="1" baseline="30000" dirty="0"/>
              <a:t>Therefore</a:t>
            </a:r>
            <a:r>
              <a:rPr lang="en-US" b="1" dirty="0"/>
              <a:t> (6,6) </a:t>
            </a:r>
            <a:r>
              <a:rPr lang="en-US" dirty="0">
                <a:latin typeface="Times New Roman" pitchFamily="18" charset="0"/>
                <a:cs typeface="Times New Roman" pitchFamily="18" charset="0"/>
              </a:rPr>
              <a:t>∈</a:t>
            </a:r>
            <a:r>
              <a:rPr lang="en-US" b="1" dirty="0"/>
              <a:t> S</a:t>
            </a:r>
            <a:r>
              <a:rPr lang="en-US" b="1" baseline="30000" dirty="0"/>
              <a:t>3</a:t>
            </a:r>
            <a:r>
              <a:rPr lang="en-US" b="1" dirty="0"/>
              <a:t> where as (6,6)  </a:t>
            </a:r>
            <a:r>
              <a:rPr lang="en-US" dirty="0"/>
              <a:t>∉ </a:t>
            </a:r>
            <a:r>
              <a:rPr lang="en-US" b="1" dirty="0"/>
              <a:t>S</a:t>
            </a:r>
            <a:r>
              <a:rPr lang="en-US" b="1" baseline="30000" dirty="0"/>
              <a:t>2</a:t>
            </a:r>
            <a:r>
              <a:rPr lang="en-US" b="1" dirty="0"/>
              <a:t> </a:t>
            </a:r>
          </a:p>
          <a:p>
            <a:pPr>
              <a:buNone/>
            </a:pPr>
            <a:r>
              <a:rPr lang="en-US" b="1" baseline="-25000" dirty="0"/>
              <a:t>		So ,</a:t>
            </a:r>
            <a:r>
              <a:rPr lang="en-US" b="1" dirty="0"/>
              <a:t>   </a:t>
            </a:r>
            <a:r>
              <a:rPr lang="en-US" sz="3600" b="1" baseline="-25000" dirty="0"/>
              <a:t>X3=1</a:t>
            </a:r>
            <a:r>
              <a:rPr lang="en-US" b="1" dirty="0"/>
              <a:t> </a:t>
            </a:r>
          </a:p>
          <a:p>
            <a:r>
              <a:rPr lang="en-US" b="1" dirty="0"/>
              <a:t>The pair (6,6) came from the pair </a:t>
            </a:r>
          </a:p>
          <a:p>
            <a:pPr>
              <a:buNone/>
            </a:pPr>
            <a:r>
              <a:rPr lang="en-US" b="1" dirty="0"/>
              <a:t>	(6-p3,6-w3)=(6-5,6-4)=(1,2).</a:t>
            </a:r>
          </a:p>
          <a:p>
            <a:pPr>
              <a:buNone/>
            </a:pPr>
            <a:r>
              <a:rPr lang="en-US" b="1" dirty="0"/>
              <a:t>	Now </a:t>
            </a:r>
          </a:p>
          <a:p>
            <a:pPr>
              <a:buNone/>
            </a:pPr>
            <a:r>
              <a:rPr lang="en-US" b="1" dirty="0"/>
              <a:t>		(1,2)</a:t>
            </a:r>
            <a:r>
              <a:rPr lang="en-US" dirty="0">
                <a:latin typeface="Times New Roman" pitchFamily="18" charset="0"/>
                <a:cs typeface="Times New Roman" pitchFamily="18" charset="0"/>
              </a:rPr>
              <a:t> ∈</a:t>
            </a:r>
            <a:r>
              <a:rPr lang="en-US" b="1" dirty="0"/>
              <a:t> S</a:t>
            </a:r>
            <a:r>
              <a:rPr lang="en-US" b="1" baseline="30000" dirty="0"/>
              <a:t>2</a:t>
            </a:r>
            <a:r>
              <a:rPr lang="en-US" b="1" dirty="0"/>
              <a:t>  similarly (1,2)</a:t>
            </a:r>
            <a:r>
              <a:rPr lang="en-US" dirty="0">
                <a:latin typeface="Times New Roman" pitchFamily="18" charset="0"/>
                <a:cs typeface="Times New Roman" pitchFamily="18" charset="0"/>
              </a:rPr>
              <a:t> ∈</a:t>
            </a:r>
            <a:r>
              <a:rPr lang="en-US" b="1" dirty="0"/>
              <a:t> S</a:t>
            </a:r>
            <a:r>
              <a:rPr lang="en-US" b="1" baseline="30000" dirty="0"/>
              <a:t>1</a:t>
            </a:r>
          </a:p>
          <a:p>
            <a:pPr>
              <a:buNone/>
            </a:pPr>
            <a:r>
              <a:rPr lang="en-US" b="1" baseline="30000" dirty="0"/>
              <a:t>	so</a:t>
            </a:r>
            <a:r>
              <a:rPr lang="en-US" b="1" dirty="0"/>
              <a:t> </a:t>
            </a:r>
            <a:r>
              <a:rPr lang="en-US" b="1" baseline="-25000" dirty="0"/>
              <a:t>X2=0</a:t>
            </a:r>
            <a:r>
              <a:rPr lang="en-US" b="1" dirty="0"/>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b="1" dirty="0"/>
              <a:t>Now (1,2)</a:t>
            </a:r>
            <a:r>
              <a:rPr lang="en-US" dirty="0">
                <a:latin typeface="Times New Roman" pitchFamily="18" charset="0"/>
                <a:cs typeface="Times New Roman" pitchFamily="18" charset="0"/>
              </a:rPr>
              <a:t> ∈</a:t>
            </a:r>
            <a:r>
              <a:rPr lang="en-US" b="1" dirty="0"/>
              <a:t> S</a:t>
            </a:r>
            <a:r>
              <a:rPr lang="en-US" b="1" baseline="30000" dirty="0"/>
              <a:t>1</a:t>
            </a:r>
            <a:r>
              <a:rPr lang="en-US" b="1" dirty="0"/>
              <a:t>  similarly (1,2)</a:t>
            </a:r>
            <a:r>
              <a:rPr lang="en-US" dirty="0">
                <a:latin typeface="Times New Roman" pitchFamily="18" charset="0"/>
                <a:cs typeface="Times New Roman" pitchFamily="18" charset="0"/>
              </a:rPr>
              <a:t> </a:t>
            </a:r>
            <a:r>
              <a:rPr lang="en-US" dirty="0"/>
              <a:t>∉ </a:t>
            </a:r>
            <a:r>
              <a:rPr lang="en-US" b="1" dirty="0"/>
              <a:t>S</a:t>
            </a:r>
            <a:r>
              <a:rPr lang="en-US" b="1" baseline="30000" dirty="0"/>
              <a:t>0</a:t>
            </a:r>
          </a:p>
          <a:p>
            <a:r>
              <a:rPr lang="en-US" b="1" baseline="30000" dirty="0"/>
              <a:t>So</a:t>
            </a:r>
            <a:r>
              <a:rPr lang="en-US" b="1" dirty="0"/>
              <a:t> x1=1.</a:t>
            </a:r>
          </a:p>
          <a:p>
            <a:r>
              <a:rPr lang="en-US" b="1" dirty="0"/>
              <a:t>The solution is   (x1,x2,x3)=(1,0,1).</a:t>
            </a:r>
          </a:p>
          <a:p>
            <a:r>
              <a:rPr lang="en-US" b="1" dirty="0"/>
              <a:t>  Maximum Profit</a:t>
            </a:r>
          </a:p>
          <a:p>
            <a:endParaRPr lang="en-US" b="1" dirty="0"/>
          </a:p>
          <a:p>
            <a:r>
              <a:rPr lang="en-US" b="1" dirty="0"/>
              <a:t>Ʃ p</a:t>
            </a:r>
            <a:r>
              <a:rPr lang="en-US" b="1" baseline="-25000" dirty="0"/>
              <a:t>i</a:t>
            </a:r>
            <a:r>
              <a:rPr lang="en-US" b="1" dirty="0"/>
              <a:t> x</a:t>
            </a:r>
            <a:r>
              <a:rPr lang="en-US" b="1" baseline="-25000" dirty="0"/>
              <a:t>i=</a:t>
            </a:r>
            <a:r>
              <a:rPr lang="en-US" b="1" dirty="0"/>
              <a:t> p</a:t>
            </a:r>
            <a:r>
              <a:rPr lang="en-US" b="1" baseline="-25000" dirty="0"/>
              <a:t>1</a:t>
            </a:r>
            <a:r>
              <a:rPr lang="en-US" b="1" dirty="0"/>
              <a:t> x</a:t>
            </a:r>
            <a:r>
              <a:rPr lang="en-US" b="1" baseline="-25000" dirty="0"/>
              <a:t>1</a:t>
            </a:r>
            <a:r>
              <a:rPr lang="en-US" b="1" dirty="0"/>
              <a:t> + p</a:t>
            </a:r>
            <a:r>
              <a:rPr lang="en-US" b="1" baseline="-25000" dirty="0"/>
              <a:t>2</a:t>
            </a:r>
            <a:r>
              <a:rPr lang="en-US" b="1" dirty="0"/>
              <a:t> x</a:t>
            </a:r>
            <a:r>
              <a:rPr lang="en-US" b="1" baseline="-25000" dirty="0"/>
              <a:t>2</a:t>
            </a:r>
            <a:r>
              <a:rPr lang="en-US" b="1" dirty="0"/>
              <a:t> + p</a:t>
            </a:r>
            <a:r>
              <a:rPr lang="en-US" b="1" baseline="-25000" dirty="0"/>
              <a:t>3</a:t>
            </a:r>
            <a:r>
              <a:rPr lang="en-US" b="1" dirty="0"/>
              <a:t> x</a:t>
            </a:r>
            <a:r>
              <a:rPr lang="en-US" b="1" baseline="-25000" dirty="0"/>
              <a:t>3</a:t>
            </a:r>
          </a:p>
          <a:p>
            <a:pPr lvl="2"/>
            <a:r>
              <a:rPr lang="en-US" b="1" baseline="-25000" dirty="0"/>
              <a:t>=</a:t>
            </a:r>
            <a:r>
              <a:rPr lang="en-US" sz="3200" b="1" baseline="-25000" dirty="0">
                <a:latin typeface="Times New Roman" pitchFamily="18" charset="0"/>
                <a:cs typeface="Times New Roman" pitchFamily="18" charset="0"/>
              </a:rPr>
              <a:t>1*1+2*0+5*1</a:t>
            </a:r>
          </a:p>
          <a:p>
            <a:pPr lvl="2">
              <a:buNone/>
            </a:pPr>
            <a:r>
              <a:rPr lang="en-US" sz="3200" b="1" baseline="-25000" dirty="0">
                <a:latin typeface="Times New Roman" pitchFamily="18" charset="0"/>
                <a:cs typeface="Times New Roman" pitchFamily="18" charset="0"/>
              </a:rPr>
              <a:t>	=6</a:t>
            </a:r>
            <a:endParaRPr lang="en-US" sz="32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sz="4000" b="1" dirty="0">
                <a:latin typeface="Times New Roman" pitchFamily="18" charset="0"/>
                <a:cs typeface="Times New Roman" pitchFamily="18" charset="0"/>
              </a:rPr>
              <a:t>4.OBST(</a:t>
            </a:r>
            <a:r>
              <a:rPr lang="en-US" sz="3100" dirty="0">
                <a:latin typeface="Times New Roman" pitchFamily="18" charset="0"/>
                <a:cs typeface="Times New Roman" pitchFamily="18" charset="0"/>
              </a:rPr>
              <a:t>OPTIMAL BINARY SEARCH TREES</a:t>
            </a:r>
            <a:r>
              <a:rPr lang="en-US" sz="3600" dirty="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305800" cy="5257800"/>
          </a:xfrm>
        </p:spPr>
        <p:txBody>
          <a:bodyPr/>
          <a:lstStyle/>
          <a:p>
            <a:r>
              <a:rPr lang="en-US" dirty="0">
                <a:latin typeface="Times New Roman" pitchFamily="18" charset="0"/>
                <a:cs typeface="Times New Roman" pitchFamily="18" charset="0"/>
              </a:rPr>
              <a:t>A Binary Search Tree </a:t>
            </a:r>
            <a:r>
              <a:rPr lang="en-US" b="1" dirty="0">
                <a:latin typeface="Times New Roman" pitchFamily="18" charset="0"/>
                <a:cs typeface="Times New Roman" pitchFamily="18" charset="0"/>
              </a:rPr>
              <a:t>(BST) </a:t>
            </a:r>
            <a:r>
              <a:rPr lang="en-US" dirty="0">
                <a:latin typeface="Times New Roman" pitchFamily="18" charset="0"/>
                <a:cs typeface="Times New Roman" pitchFamily="18" charset="0"/>
              </a:rPr>
              <a:t>is a tree where the key values are stored in the internal nodes.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external nodes are null nodes.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The keys are ordered lexicographically, i.e. for each internal node all the keys in the left sub-tree are less than the keys in the node, and all the keys in the right sub-tree are greater.</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rmAutofit fontScale="92500" lnSpcReduction="20000"/>
          </a:bodyPr>
          <a:lstStyle/>
          <a:p>
            <a:r>
              <a:rPr lang="en-US" dirty="0">
                <a:latin typeface="Times New Roman" pitchFamily="18" charset="0"/>
                <a:cs typeface="Times New Roman" pitchFamily="18" charset="0"/>
              </a:rPr>
              <a:t>When we know the frequency of searching each one of the keys, it is quite easy to compute the expected cost of accessing each node in the tree.</a:t>
            </a:r>
          </a:p>
          <a:p>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An </a:t>
            </a:r>
            <a:r>
              <a:rPr lang="en-US" b="1" dirty="0">
                <a:latin typeface="Times New Roman" pitchFamily="18" charset="0"/>
                <a:cs typeface="Times New Roman" pitchFamily="18" charset="0"/>
              </a:rPr>
              <a:t>optimal binary search tree </a:t>
            </a:r>
            <a:r>
              <a:rPr lang="en-US" dirty="0">
                <a:latin typeface="Times New Roman" pitchFamily="18" charset="0"/>
                <a:cs typeface="Times New Roman" pitchFamily="18" charset="0"/>
              </a:rPr>
              <a:t>is a BST, which has minimal expected cost of locating each node.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Search time of an element in a BST is </a:t>
            </a:r>
            <a:r>
              <a:rPr lang="en-US" b="1" i="1" dirty="0">
                <a:latin typeface="Times New Roman" pitchFamily="18" charset="0"/>
                <a:cs typeface="Times New Roman" pitchFamily="18" charset="0"/>
              </a:rPr>
              <a:t>O(n)</a:t>
            </a:r>
            <a:r>
              <a:rPr lang="en-US" dirty="0">
                <a:latin typeface="Times New Roman" pitchFamily="18" charset="0"/>
                <a:cs typeface="Times New Roman" pitchFamily="18" charset="0"/>
              </a:rPr>
              <a:t>, whereas in a Balanced-BST search time is </a:t>
            </a:r>
            <a:r>
              <a:rPr lang="en-US" b="1" i="1" dirty="0">
                <a:latin typeface="Times New Roman" pitchFamily="18" charset="0"/>
                <a:cs typeface="Times New Roman" pitchFamily="18" charset="0"/>
              </a:rPr>
              <a:t>O(log n)</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Again the search time can be improved in Optimal Cost Binary Search Tree, placing the most frequently used data in the root and closer to the root element, while placing the least frequently used data near leaves and in leaves.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a:xfrm>
            <a:off x="762000" y="4724400"/>
            <a:ext cx="7620000" cy="914400"/>
          </a:xfrm>
        </p:spPr>
        <p:txBody>
          <a:bodyPr>
            <a:normAutofit fontScale="92500"/>
          </a:bodyPr>
          <a:lstStyle/>
          <a:p>
            <a:r>
              <a:rPr lang="en-US" b="1" dirty="0">
                <a:solidFill>
                  <a:schemeClr val="tx1"/>
                </a:solidFill>
              </a:rPr>
              <a:t>Fig (a) &amp; (b)Two possible binary search trees</a:t>
            </a:r>
          </a:p>
        </p:txBody>
      </p:sp>
      <p:pic>
        <p:nvPicPr>
          <p:cNvPr id="3074" name="Picture 2" descr="C:\Users\RAKESH REDDY GURRALA\Desktop\Untitled.jpg"/>
          <p:cNvPicPr>
            <a:picLocks noGrp="1" noChangeAspect="1" noChangeArrowheads="1"/>
          </p:cNvPicPr>
          <p:nvPr>
            <p:ph idx="4294967295"/>
          </p:nvPr>
        </p:nvPicPr>
        <p:blipFill>
          <a:blip r:embed="rId2"/>
          <a:srcRect/>
          <a:stretch>
            <a:fillRect/>
          </a:stretch>
        </p:blipFill>
        <p:spPr bwMode="auto">
          <a:xfrm>
            <a:off x="0" y="457200"/>
            <a:ext cx="8229600" cy="402272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400800"/>
          </a:xfrm>
        </p:spPr>
        <p:txBody>
          <a:bodyPr>
            <a:normAutofit fontScale="92500" lnSpcReduction="10000"/>
          </a:bodyPr>
          <a:lstStyle/>
          <a:p>
            <a:r>
              <a:rPr lang="en-US" dirty="0">
                <a:latin typeface="Times New Roman" pitchFamily="18" charset="0"/>
                <a:cs typeface="Times New Roman" pitchFamily="18" charset="0"/>
              </a:rPr>
              <a:t>Given a fixed set of identifiers, we wish to create a binary search tree organization.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We may expect different binary search trees for the same identifier set to have different performance characteristics.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tree of Figure(a) in, the worst case, requires four comparisons to find an identifier, where as the tree of Figure(b) requires only three.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On the average the two trees need 12/5 and 11/5 comparisons respectively.</a:t>
            </a:r>
          </a:p>
          <a:p>
            <a:endParaRPr lang="en-US" dirty="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r>
              <a:rPr lang="en-US" dirty="0">
                <a:latin typeface="Times New Roman" pitchFamily="18" charset="0"/>
                <a:cs typeface="Times New Roman" pitchFamily="18" charset="0"/>
              </a:rPr>
              <a:t>For example in the case of tree(a), it takes 1,2,2,3 and 4 comparisons, respectively,</a:t>
            </a:r>
          </a:p>
          <a:p>
            <a:pPr>
              <a:buNone/>
            </a:pPr>
            <a:r>
              <a:rPr lang="en-US" dirty="0">
                <a:latin typeface="Times New Roman" pitchFamily="18" charset="0"/>
                <a:cs typeface="Times New Roman" pitchFamily="18" charset="0"/>
              </a:rPr>
              <a:t>    to find the identifiers for, do, while, </a:t>
            </a:r>
            <a:r>
              <a:rPr lang="en-US" dirty="0" err="1">
                <a:latin typeface="Times New Roman" pitchFamily="18" charset="0"/>
                <a:cs typeface="Times New Roman" pitchFamily="18" charset="0"/>
              </a:rPr>
              <a:t>int</a:t>
            </a:r>
            <a:r>
              <a:rPr lang="en-US" dirty="0">
                <a:latin typeface="Times New Roman" pitchFamily="18" charset="0"/>
                <a:cs typeface="Times New Roman" pitchFamily="18" charset="0"/>
              </a:rPr>
              <a:t> &amp; if.</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 Thus the average number of comparisons is </a:t>
            </a:r>
          </a:p>
          <a:p>
            <a:pPr>
              <a:buNone/>
            </a:pPr>
            <a:r>
              <a:rPr lang="en-US" dirty="0">
                <a:latin typeface="Times New Roman" pitchFamily="18" charset="0"/>
                <a:cs typeface="Times New Roman" pitchFamily="18" charset="0"/>
              </a:rPr>
              <a:t>	(1+2+2+3+4)/5=12/5.</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This calculation assumes that Each identifier is searched for with equal probability and that no unsuccessful searches(</a:t>
            </a:r>
            <a:r>
              <a:rPr lang="en-US" dirty="0" err="1">
                <a:latin typeface="Times New Roman" pitchFamily="18" charset="0"/>
                <a:cs typeface="Times New Roman" pitchFamily="18" charset="0"/>
              </a:rPr>
              <a:t>i.e.searches</a:t>
            </a:r>
            <a:r>
              <a:rPr lang="en-US" dirty="0">
                <a:latin typeface="Times New Roman" pitchFamily="18" charset="0"/>
                <a:cs typeface="Times New Roman" pitchFamily="18" charset="0"/>
              </a:rPr>
              <a:t> for identifiers not in the tree) are made.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lnSpcReduction="10000"/>
          </a:bodyPr>
          <a:lstStyle/>
          <a:p>
            <a:r>
              <a:rPr lang="en-US" dirty="0">
                <a:latin typeface="Times New Roman" pitchFamily="18" charset="0"/>
                <a:cs typeface="Times New Roman" pitchFamily="18" charset="0"/>
              </a:rPr>
              <a:t>In a general situation, we can expect different identifiers to be searched for with different frequencies (or probabilities).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In addition, we can expect unsuccessful searches also to be made.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Let us assume that the given set of identifiers is {a1,a2,……,an} with a1 &lt; a2 &lt; ……&lt; an.</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Let p(</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be the probability with which we search for </a:t>
            </a:r>
            <a:r>
              <a:rPr lang="en-US" b="1" dirty="0" err="1">
                <a:latin typeface="Times New Roman" pitchFamily="18" charset="0"/>
                <a:cs typeface="Times New Roman" pitchFamily="18" charset="0"/>
              </a:rPr>
              <a:t>a</a:t>
            </a:r>
            <a:r>
              <a:rPr lang="en-US" b="1" baseline="-25000" dirty="0" err="1">
                <a:latin typeface="Times New Roman" pitchFamily="18" charset="0"/>
                <a:cs typeface="Times New Roman" pitchFamily="18" charset="0"/>
              </a:rPr>
              <a:t>i</a:t>
            </a:r>
            <a:r>
              <a:rPr lang="en-US" b="1" baseline="-25000"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r>
              <a:rPr lang="en-US" b="1" dirty="0">
                <a:latin typeface="Times New Roman" pitchFamily="18" charset="0"/>
                <a:cs typeface="Times New Roman" pitchFamily="18" charset="0"/>
              </a:rPr>
              <a:t>2.Optimal Sub-Structure</a:t>
            </a:r>
            <a:br>
              <a:rPr lang="en-US" b="1" dirty="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334000"/>
          </a:xfrm>
        </p:spPr>
        <p:txBody>
          <a:bodyPr>
            <a:normAutofit lnSpcReduction="10000"/>
          </a:bodyPr>
          <a:lstStyle/>
          <a:p>
            <a:pPr>
              <a:lnSpc>
                <a:spcPct val="150000"/>
              </a:lnSpc>
            </a:pPr>
            <a:r>
              <a:rPr lang="en-US" dirty="0">
                <a:latin typeface="Times New Roman" pitchFamily="18" charset="0"/>
                <a:cs typeface="Times New Roman" pitchFamily="18" charset="0"/>
              </a:rPr>
              <a:t>A given problem has Optimal Substructure Property, if the optimal solution of the given problem can be obtained using optimal solutions of its sub-problems.</a:t>
            </a:r>
          </a:p>
          <a:p>
            <a:pPr>
              <a:lnSpc>
                <a:spcPct val="150000"/>
              </a:lnSpc>
              <a:buNone/>
            </a:pPr>
            <a:endParaRPr lang="en-US"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For example, the Shortest Path problem has the following optimal substructure property −</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096000"/>
          </a:xfrm>
        </p:spPr>
        <p:txBody>
          <a:bodyPr>
            <a:normAutofit fontScale="92500" lnSpcReduction="10000"/>
          </a:bodyPr>
          <a:lstStyle/>
          <a:p>
            <a:r>
              <a:rPr lang="en-US" dirty="0">
                <a:latin typeface="Times New Roman" pitchFamily="18" charset="0"/>
                <a:cs typeface="Times New Roman" pitchFamily="18" charset="0"/>
              </a:rPr>
              <a:t>Let q(</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be the probability that the identifier ‘x’ being searched for is such that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a:t>
            </a:r>
            <a:r>
              <a:rPr lang="en-US" b="1"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&lt; x &lt; </a:t>
            </a:r>
            <a:r>
              <a:rPr lang="en-US" b="1" dirty="0">
                <a:latin typeface="Times New Roman" pitchFamily="18" charset="0"/>
                <a:cs typeface="Times New Roman" pitchFamily="18" charset="0"/>
              </a:rPr>
              <a:t>a</a:t>
            </a:r>
            <a:r>
              <a:rPr lang="en-US" b="1" baseline="-25000" dirty="0">
                <a:latin typeface="Times New Roman" pitchFamily="18" charset="0"/>
                <a:cs typeface="Times New Roman" pitchFamily="18" charset="0"/>
              </a:rPr>
              <a:t>i+1</a:t>
            </a:r>
            <a:r>
              <a:rPr lang="en-US" dirty="0">
                <a:latin typeface="Times New Roman" pitchFamily="18" charset="0"/>
                <a:cs typeface="Times New Roman" pitchFamily="18" charset="0"/>
              </a:rPr>
              <a:t>,</a:t>
            </a:r>
          </a:p>
          <a:p>
            <a:pPr>
              <a:buNone/>
            </a:pPr>
            <a:r>
              <a:rPr lang="en-US" dirty="0">
                <a:latin typeface="Times New Roman" pitchFamily="18" charset="0"/>
                <a:cs typeface="Times New Roman" pitchFamily="18" charset="0"/>
              </a:rPr>
              <a:t>	 where 0 ≤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 n.</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Then, Ʃ</a:t>
            </a:r>
            <a:r>
              <a:rPr lang="en-US" baseline="-25000" dirty="0">
                <a:latin typeface="Times New Roman" pitchFamily="18" charset="0"/>
                <a:cs typeface="Times New Roman" pitchFamily="18" charset="0"/>
              </a:rPr>
              <a:t>0 ≤ </a:t>
            </a:r>
            <a:r>
              <a:rPr lang="en-US" baseline="-25000" dirty="0" err="1">
                <a:latin typeface="Times New Roman" pitchFamily="18" charset="0"/>
                <a:cs typeface="Times New Roman" pitchFamily="18" charset="0"/>
              </a:rPr>
              <a:t>i</a:t>
            </a:r>
            <a:r>
              <a:rPr lang="en-US" baseline="-25000" dirty="0">
                <a:latin typeface="Times New Roman" pitchFamily="18" charset="0"/>
                <a:cs typeface="Times New Roman" pitchFamily="18" charset="0"/>
              </a:rPr>
              <a:t> ≤ n </a:t>
            </a:r>
            <a:r>
              <a:rPr lang="en-US" dirty="0">
                <a:latin typeface="Times New Roman" pitchFamily="18" charset="0"/>
                <a:cs typeface="Times New Roman" pitchFamily="18" charset="0"/>
              </a:rPr>
              <a:t>q(</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the probability of an unsuccessful search.</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Clearly,</a:t>
            </a:r>
          </a:p>
          <a:p>
            <a:pPr>
              <a:buNone/>
            </a:pPr>
            <a:r>
              <a:rPr lang="en-US" dirty="0">
                <a:latin typeface="Times New Roman" pitchFamily="18" charset="0"/>
                <a:cs typeface="Times New Roman" pitchFamily="18" charset="0"/>
              </a:rPr>
              <a:t>		Ʃ</a:t>
            </a:r>
            <a:r>
              <a:rPr lang="en-US" baseline="-25000" dirty="0">
                <a:latin typeface="Times New Roman" pitchFamily="18" charset="0"/>
                <a:cs typeface="Times New Roman" pitchFamily="18" charset="0"/>
              </a:rPr>
              <a:t>0 ≤ </a:t>
            </a:r>
            <a:r>
              <a:rPr lang="en-US" baseline="-25000" dirty="0" err="1">
                <a:latin typeface="Times New Roman" pitchFamily="18" charset="0"/>
                <a:cs typeface="Times New Roman" pitchFamily="18" charset="0"/>
              </a:rPr>
              <a:t>i</a:t>
            </a:r>
            <a:r>
              <a:rPr lang="en-US" baseline="-25000" dirty="0">
                <a:latin typeface="Times New Roman" pitchFamily="18" charset="0"/>
                <a:cs typeface="Times New Roman" pitchFamily="18" charset="0"/>
              </a:rPr>
              <a:t> ≤ n </a:t>
            </a:r>
            <a:r>
              <a:rPr lang="en-US" dirty="0">
                <a:latin typeface="Times New Roman" pitchFamily="18" charset="0"/>
                <a:cs typeface="Times New Roman" pitchFamily="18" charset="0"/>
              </a:rPr>
              <a:t>p(</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Ʃ</a:t>
            </a:r>
            <a:r>
              <a:rPr lang="en-US" baseline="-25000" dirty="0">
                <a:latin typeface="Times New Roman" pitchFamily="18" charset="0"/>
                <a:cs typeface="Times New Roman" pitchFamily="18" charset="0"/>
              </a:rPr>
              <a:t>0 ≤ </a:t>
            </a:r>
            <a:r>
              <a:rPr lang="en-US" baseline="-25000" dirty="0" err="1">
                <a:latin typeface="Times New Roman" pitchFamily="18" charset="0"/>
                <a:cs typeface="Times New Roman" pitchFamily="18" charset="0"/>
              </a:rPr>
              <a:t>i</a:t>
            </a:r>
            <a:r>
              <a:rPr lang="en-US" baseline="-25000" dirty="0">
                <a:latin typeface="Times New Roman" pitchFamily="18" charset="0"/>
                <a:cs typeface="Times New Roman" pitchFamily="18" charset="0"/>
              </a:rPr>
              <a:t> ≤ n </a:t>
            </a:r>
            <a:r>
              <a:rPr lang="en-US" dirty="0">
                <a:latin typeface="Times New Roman" pitchFamily="18" charset="0"/>
                <a:cs typeface="Times New Roman" pitchFamily="18" charset="0"/>
              </a:rPr>
              <a:t>q(</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=1.</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Given this data, we wish to construct an optimal binary search tree for {a1,a2,…..</a:t>
            </a:r>
            <a:r>
              <a:rPr lang="en-US" b="1" dirty="0">
                <a:latin typeface="Times New Roman" pitchFamily="18" charset="0"/>
                <a:cs typeface="Times New Roman" pitchFamily="18" charset="0"/>
              </a:rPr>
              <a:t> a</a:t>
            </a:r>
            <a:r>
              <a:rPr lang="en-US" b="1" baseline="-25000" dirty="0">
                <a:latin typeface="Times New Roman" pitchFamily="18" charset="0"/>
                <a:cs typeface="Times New Roman" pitchFamily="18" charset="0"/>
              </a:rPr>
              <a:t>n</a:t>
            </a:r>
            <a:r>
              <a:rPr lang="en-US" dirty="0">
                <a:latin typeface="Times New Roman" pitchFamily="18" charset="0"/>
                <a:cs typeface="Times New Roman" pitchFamily="18" charset="0"/>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1"/>
            <a:ext cx="8305800" cy="1904999"/>
          </a:xfrm>
        </p:spPr>
        <p:txBody>
          <a:bodyPr>
            <a:normAutofit lnSpcReduction="10000"/>
          </a:bodyPr>
          <a:lstStyle/>
          <a:p>
            <a:r>
              <a:rPr lang="en-US" sz="2500" dirty="0">
                <a:latin typeface="Times New Roman" pitchFamily="18" charset="0"/>
                <a:cs typeface="Times New Roman" pitchFamily="18" charset="0"/>
              </a:rPr>
              <a:t>In obtaining a cost function for binary search trees, it is useful to add a ‘’fictitious’’ node in place of every empty sub tree in the search tree. Such nodes, called “External nodes”. All other nodes are internal nodes.</a:t>
            </a:r>
          </a:p>
          <a:p>
            <a:r>
              <a:rPr lang="en-US" sz="2500" dirty="0">
                <a:latin typeface="Times New Roman" pitchFamily="18" charset="0"/>
                <a:cs typeface="Times New Roman" pitchFamily="18" charset="0"/>
              </a:rPr>
              <a:t>In Fig. Square boxes indicates External Nodes.</a:t>
            </a:r>
          </a:p>
        </p:txBody>
      </p:sp>
      <p:pic>
        <p:nvPicPr>
          <p:cNvPr id="4" name="Picture 2" descr="C:\Users\RAKESH REDDY GURRALA\Desktop\Untitled.jpg"/>
          <p:cNvPicPr>
            <a:picLocks noChangeAspect="1" noChangeArrowheads="1"/>
          </p:cNvPicPr>
          <p:nvPr/>
        </p:nvPicPr>
        <p:blipFill>
          <a:blip r:embed="rId2"/>
          <a:srcRect/>
          <a:stretch>
            <a:fillRect/>
          </a:stretch>
        </p:blipFill>
        <p:spPr bwMode="auto">
          <a:xfrm>
            <a:off x="762000" y="2209800"/>
            <a:ext cx="6934200" cy="3524969"/>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228600"/>
            <a:ext cx="8686800" cy="6629400"/>
          </a:xfrm>
        </p:spPr>
        <p:txBody>
          <a:bodyPr>
            <a:normAutofit lnSpcReduction="10000"/>
          </a:bodyPr>
          <a:lstStyle/>
          <a:p>
            <a:r>
              <a:rPr lang="en-US" sz="2800" dirty="0">
                <a:latin typeface="Times New Roman" pitchFamily="18" charset="0"/>
                <a:cs typeface="Times New Roman" pitchFamily="18" charset="0"/>
              </a:rPr>
              <a:t>If a binary search tree represents n identifiers, then there will be exactly ‘n’ internal nodes and n+1</a:t>
            </a:r>
          </a:p>
          <a:p>
            <a:pPr>
              <a:buNone/>
            </a:pPr>
            <a:r>
              <a:rPr lang="en-US" sz="2800" dirty="0">
                <a:latin typeface="Times New Roman" pitchFamily="18" charset="0"/>
                <a:cs typeface="Times New Roman" pitchFamily="18" charset="0"/>
              </a:rPr>
              <a:t>	 ( fictitious) external nodes. </a:t>
            </a:r>
          </a:p>
          <a:p>
            <a:pPr>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Every internal node represents a point where a successful search may terminate.</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Every external node represents a point where an unsuccessful search may terminate.</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expected cost contribution from the internal node for </a:t>
            </a:r>
            <a:r>
              <a:rPr lang="en-US" sz="2800" dirty="0" err="1">
                <a:latin typeface="Times New Roman" pitchFamily="18" charset="0"/>
                <a:cs typeface="Times New Roman" pitchFamily="18" charset="0"/>
              </a:rPr>
              <a:t>a</a:t>
            </a:r>
            <a:r>
              <a:rPr lang="en-US" sz="2800" b="1" baseline="-25000" dirty="0" err="1">
                <a:latin typeface="Times New Roman" pitchFamily="18" charset="0"/>
                <a:cs typeface="Times New Roman" pitchFamily="18" charset="0"/>
              </a:rPr>
              <a:t>i</a:t>
            </a:r>
            <a:r>
              <a:rPr lang="en-US" sz="2800" dirty="0">
                <a:latin typeface="Times New Roman" pitchFamily="18" charset="0"/>
                <a:cs typeface="Times New Roman" pitchFamily="18" charset="0"/>
              </a:rPr>
              <a:t> is 	</a:t>
            </a:r>
            <a:r>
              <a:rPr lang="en-US" sz="2800" dirty="0">
                <a:latin typeface="Times New Roman" pitchFamily="18" charset="0"/>
                <a:cs typeface="Times New Roman" pitchFamily="18" charset="0"/>
                <a:sym typeface="Wingdings" pitchFamily="2" charset="2"/>
              </a:rPr>
              <a:t></a:t>
            </a:r>
            <a:r>
              <a:rPr lang="en-US" sz="2800" dirty="0">
                <a:latin typeface="Times New Roman" pitchFamily="18" charset="0"/>
                <a:cs typeface="Times New Roman" pitchFamily="18" charset="0"/>
              </a:rPr>
              <a:t>p(</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 level(a </a:t>
            </a:r>
            <a:r>
              <a:rPr lang="en-US" sz="2800" b="1" baseline="-25000" dirty="0" err="1">
                <a:latin typeface="Times New Roman" pitchFamily="18" charset="0"/>
                <a:cs typeface="Times New Roman" pitchFamily="18" charset="0"/>
              </a:rPr>
              <a:t>i</a:t>
            </a:r>
            <a:r>
              <a:rPr lang="en-US" sz="2800" dirty="0">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expected cost contribution from the External node for </a:t>
            </a:r>
            <a:r>
              <a:rPr lang="en-US" sz="2800" dirty="0" err="1">
                <a:latin typeface="Times New Roman" pitchFamily="18" charset="0"/>
                <a:cs typeface="Times New Roman" pitchFamily="18" charset="0"/>
              </a:rPr>
              <a:t>E</a:t>
            </a:r>
            <a:r>
              <a:rPr lang="en-US" sz="2800" b="1" baseline="-25000" dirty="0" err="1">
                <a:latin typeface="Times New Roman" pitchFamily="18" charset="0"/>
                <a:cs typeface="Times New Roman" pitchFamily="18" charset="0"/>
              </a:rPr>
              <a:t>i</a:t>
            </a:r>
            <a:r>
              <a:rPr lang="en-US" sz="2800" dirty="0">
                <a:latin typeface="Times New Roman" pitchFamily="18" charset="0"/>
                <a:cs typeface="Times New Roman" pitchFamily="18" charset="0"/>
              </a:rPr>
              <a:t> is 	</a:t>
            </a:r>
            <a:r>
              <a:rPr lang="en-US" sz="2800" dirty="0">
                <a:latin typeface="Times New Roman" pitchFamily="18" charset="0"/>
                <a:cs typeface="Times New Roman" pitchFamily="18" charset="0"/>
                <a:sym typeface="Wingdings" pitchFamily="2" charset="2"/>
              </a:rPr>
              <a:t>q</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 level((E </a:t>
            </a:r>
            <a:r>
              <a:rPr lang="en-US" sz="2800" b="1" baseline="-25000" dirty="0" err="1">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 -1).</a:t>
            </a:r>
          </a:p>
          <a:p>
            <a:endParaRPr lang="en-US" sz="28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324600"/>
          </a:xfrm>
        </p:spPr>
        <p:txBody>
          <a:bodyPr/>
          <a:lstStyle/>
          <a:p>
            <a:r>
              <a:rPr lang="en-US" sz="3000" dirty="0">
                <a:latin typeface="Times New Roman" pitchFamily="18" charset="0"/>
                <a:cs typeface="Times New Roman" pitchFamily="18" charset="0"/>
              </a:rPr>
              <a:t>The preceding discussion leads to the following formula for the expected Cost of a binary search tree</a:t>
            </a:r>
          </a:p>
          <a:p>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r>
              <a:rPr lang="en-US" sz="2800" dirty="0">
                <a:latin typeface="Times New Roman" pitchFamily="18" charset="0"/>
                <a:cs typeface="Times New Roman" pitchFamily="18" charset="0"/>
              </a:rPr>
              <a:t>Example: The possible binary search trees for the identifier set (a1,a2,a3)= (do, if, while) are given if  Figure5.1</a:t>
            </a:r>
            <a:endParaRPr lang="en-US" sz="3000" dirty="0">
              <a:latin typeface="Times New Roman" pitchFamily="18" charset="0"/>
              <a:cs typeface="Times New Roman" pitchFamily="18" charset="0"/>
            </a:endParaRPr>
          </a:p>
        </p:txBody>
      </p:sp>
      <p:sp>
        <p:nvSpPr>
          <p:cNvPr id="4" name="Rectangle 3"/>
          <p:cNvSpPr/>
          <p:nvPr/>
        </p:nvSpPr>
        <p:spPr>
          <a:xfrm>
            <a:off x="228600" y="1447800"/>
            <a:ext cx="85344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900" dirty="0">
                <a:latin typeface="Times New Roman" pitchFamily="18" charset="0"/>
                <a:cs typeface="Times New Roman" pitchFamily="18" charset="0"/>
              </a:rPr>
              <a:t>Ʃ</a:t>
            </a:r>
            <a:r>
              <a:rPr lang="en-US" sz="2900" baseline="-25000" dirty="0">
                <a:latin typeface="Times New Roman" pitchFamily="18" charset="0"/>
                <a:cs typeface="Times New Roman" pitchFamily="18" charset="0"/>
              </a:rPr>
              <a:t>1 ≤ </a:t>
            </a:r>
            <a:r>
              <a:rPr lang="en-US" sz="2900" baseline="-25000" dirty="0" err="1">
                <a:latin typeface="Times New Roman" pitchFamily="18" charset="0"/>
                <a:cs typeface="Times New Roman" pitchFamily="18" charset="0"/>
              </a:rPr>
              <a:t>i</a:t>
            </a:r>
            <a:r>
              <a:rPr lang="en-US" sz="2900" baseline="-25000" dirty="0">
                <a:latin typeface="Times New Roman" pitchFamily="18" charset="0"/>
                <a:cs typeface="Times New Roman" pitchFamily="18" charset="0"/>
              </a:rPr>
              <a:t> ≤ n </a:t>
            </a:r>
            <a:r>
              <a:rPr lang="en-US" sz="2900" dirty="0">
                <a:latin typeface="Times New Roman" pitchFamily="18" charset="0"/>
                <a:cs typeface="Times New Roman" pitchFamily="18" charset="0"/>
              </a:rPr>
              <a:t>p(</a:t>
            </a:r>
            <a:r>
              <a:rPr lang="en-US" sz="2900" dirty="0" err="1">
                <a:latin typeface="Times New Roman" pitchFamily="18" charset="0"/>
                <a:cs typeface="Times New Roman" pitchFamily="18" charset="0"/>
              </a:rPr>
              <a:t>i</a:t>
            </a:r>
            <a:r>
              <a:rPr lang="en-US" sz="2900" dirty="0">
                <a:latin typeface="Times New Roman" pitchFamily="18" charset="0"/>
                <a:cs typeface="Times New Roman" pitchFamily="18" charset="0"/>
              </a:rPr>
              <a:t>) * level(a </a:t>
            </a:r>
            <a:r>
              <a:rPr lang="en-US" sz="2900" b="1" baseline="-25000" dirty="0" err="1">
                <a:latin typeface="Times New Roman" pitchFamily="18" charset="0"/>
                <a:cs typeface="Times New Roman" pitchFamily="18" charset="0"/>
              </a:rPr>
              <a:t>i</a:t>
            </a:r>
            <a:r>
              <a:rPr lang="en-US" sz="2900" dirty="0">
                <a:latin typeface="Times New Roman" pitchFamily="18" charset="0"/>
                <a:cs typeface="Times New Roman" pitchFamily="18" charset="0"/>
              </a:rPr>
              <a:t>)+Ʃ</a:t>
            </a:r>
            <a:r>
              <a:rPr lang="en-US" sz="2900" baseline="-25000" dirty="0">
                <a:latin typeface="Times New Roman" pitchFamily="18" charset="0"/>
                <a:cs typeface="Times New Roman" pitchFamily="18" charset="0"/>
              </a:rPr>
              <a:t>0 ≤ </a:t>
            </a:r>
            <a:r>
              <a:rPr lang="en-US" sz="2900" baseline="-25000" dirty="0" err="1">
                <a:latin typeface="Times New Roman" pitchFamily="18" charset="0"/>
                <a:cs typeface="Times New Roman" pitchFamily="18" charset="0"/>
              </a:rPr>
              <a:t>i</a:t>
            </a:r>
            <a:r>
              <a:rPr lang="en-US" sz="2900" baseline="-25000" dirty="0">
                <a:latin typeface="Times New Roman" pitchFamily="18" charset="0"/>
                <a:cs typeface="Times New Roman" pitchFamily="18" charset="0"/>
              </a:rPr>
              <a:t> ≤ n </a:t>
            </a:r>
            <a:r>
              <a:rPr lang="en-US" sz="2900" dirty="0">
                <a:latin typeface="Times New Roman" pitchFamily="18" charset="0"/>
                <a:cs typeface="Times New Roman" pitchFamily="18" charset="0"/>
                <a:sym typeface="Wingdings" pitchFamily="2" charset="2"/>
              </a:rPr>
              <a:t>q</a:t>
            </a:r>
            <a:r>
              <a:rPr lang="en-US" sz="2900" dirty="0">
                <a:latin typeface="Times New Roman" pitchFamily="18" charset="0"/>
                <a:cs typeface="Times New Roman" pitchFamily="18" charset="0"/>
              </a:rPr>
              <a:t>(</a:t>
            </a:r>
            <a:r>
              <a:rPr lang="en-US" sz="2900" dirty="0" err="1">
                <a:latin typeface="Times New Roman" pitchFamily="18" charset="0"/>
                <a:cs typeface="Times New Roman" pitchFamily="18" charset="0"/>
              </a:rPr>
              <a:t>i</a:t>
            </a:r>
            <a:r>
              <a:rPr lang="en-US" sz="2900" dirty="0">
                <a:latin typeface="Times New Roman" pitchFamily="18" charset="0"/>
                <a:cs typeface="Times New Roman" pitchFamily="18" charset="0"/>
              </a:rPr>
              <a:t>) * level((E </a:t>
            </a:r>
            <a:r>
              <a:rPr lang="en-US" sz="2900" b="1" baseline="-25000" dirty="0" err="1">
                <a:latin typeface="Times New Roman" pitchFamily="18" charset="0"/>
                <a:cs typeface="Times New Roman" pitchFamily="18" charset="0"/>
              </a:rPr>
              <a:t>i</a:t>
            </a:r>
            <a:r>
              <a:rPr lang="en-US" sz="2900" b="1" dirty="0">
                <a:latin typeface="Times New Roman" pitchFamily="18" charset="0"/>
                <a:cs typeface="Times New Roman" pitchFamily="18" charset="0"/>
              </a:rPr>
              <a:t> )</a:t>
            </a:r>
            <a:r>
              <a:rPr lang="en-US" sz="2900" dirty="0">
                <a:latin typeface="Times New Roman" pitchFamily="18" charset="0"/>
                <a:cs typeface="Times New Roman" pitchFamily="18" charset="0"/>
              </a:rPr>
              <a:t> -1)=1.</a:t>
            </a:r>
          </a:p>
          <a:p>
            <a:pPr algn="ctr"/>
            <a:endParaRPr lang="en-US" dirty="0"/>
          </a:p>
        </p:txBody>
      </p:sp>
      <p:pic>
        <p:nvPicPr>
          <p:cNvPr id="5" name="Picture 2" descr="C:\Users\RAKESH REDDY GURRALA\Desktop\Untitled.jpg"/>
          <p:cNvPicPr>
            <a:picLocks noChangeAspect="1" noChangeArrowheads="1"/>
          </p:cNvPicPr>
          <p:nvPr/>
        </p:nvPicPr>
        <p:blipFill>
          <a:blip r:embed="rId2"/>
          <a:srcRect/>
          <a:stretch>
            <a:fillRect/>
          </a:stretch>
        </p:blipFill>
        <p:spPr bwMode="auto">
          <a:xfrm>
            <a:off x="609600" y="3276600"/>
            <a:ext cx="4876800" cy="35814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228600"/>
            <a:ext cx="8610600" cy="6477000"/>
          </a:xfrm>
        </p:spPr>
        <p:txBody>
          <a:bodyPr>
            <a:normAutofit fontScale="92500" lnSpcReduction="20000"/>
          </a:bodyPr>
          <a:lstStyle/>
          <a:p>
            <a:r>
              <a:rPr lang="en-US" dirty="0">
                <a:latin typeface="Times New Roman" pitchFamily="18" charset="0"/>
                <a:cs typeface="Times New Roman" pitchFamily="18" charset="0"/>
              </a:rPr>
              <a:t>With p(1)= 0.5,p(2) = 0.1,p(3) = 0.05,</a:t>
            </a:r>
          </a:p>
          <a:p>
            <a:pPr>
              <a:buNone/>
            </a:pPr>
            <a:r>
              <a:rPr lang="en-US" dirty="0">
                <a:latin typeface="Times New Roman" pitchFamily="18" charset="0"/>
                <a:cs typeface="Times New Roman" pitchFamily="18" charset="0"/>
              </a:rPr>
              <a:t>	q(0)= 0.15, q(1) =0.1,q(2)= 0.05 and q(3)=0.05</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For instance ,cost (tree a) can be computed as follows. </a:t>
            </a:r>
          </a:p>
          <a:p>
            <a:pPr>
              <a:buNone/>
            </a:pPr>
            <a:r>
              <a:rPr lang="en-US" dirty="0">
                <a:latin typeface="Times New Roman" pitchFamily="18" charset="0"/>
                <a:cs typeface="Times New Roman" pitchFamily="18" charset="0"/>
              </a:rPr>
              <a:t>	The contribution from successful searches(internal nodes) is         	</a:t>
            </a:r>
          </a:p>
          <a:p>
            <a:pPr>
              <a:buNone/>
            </a:pPr>
            <a:r>
              <a:rPr lang="en-US" dirty="0">
                <a:latin typeface="Times New Roman" pitchFamily="18" charset="0"/>
                <a:cs typeface="Times New Roman" pitchFamily="18" charset="0"/>
              </a:rPr>
              <a:t>		=3 * 0.5+2*0.1+1*0.05</a:t>
            </a:r>
          </a:p>
          <a:p>
            <a:pPr>
              <a:buNone/>
            </a:pPr>
            <a:r>
              <a:rPr lang="en-US" dirty="0">
                <a:latin typeface="Times New Roman" pitchFamily="18" charset="0"/>
                <a:cs typeface="Times New Roman" pitchFamily="18" charset="0"/>
              </a:rPr>
              <a:t>		=1.75.</a:t>
            </a:r>
          </a:p>
          <a:p>
            <a:r>
              <a:rPr lang="en-US" dirty="0">
                <a:latin typeface="Times New Roman" pitchFamily="18" charset="0"/>
                <a:cs typeface="Times New Roman" pitchFamily="18" charset="0"/>
              </a:rPr>
              <a:t> the contribution from unsuccessful searches(external nodes) is</a:t>
            </a:r>
          </a:p>
          <a:p>
            <a:pPr lvl="1">
              <a:buNone/>
            </a:pPr>
            <a:r>
              <a:rPr lang="en-US" dirty="0">
                <a:latin typeface="Times New Roman" pitchFamily="18" charset="0"/>
                <a:cs typeface="Times New Roman" pitchFamily="18" charset="0"/>
              </a:rPr>
              <a:t>=	 3 * 0.15+3 * 0.1+2 * 0.05+1*0.05</a:t>
            </a:r>
          </a:p>
          <a:p>
            <a:pPr lvl="1">
              <a:buNone/>
            </a:pPr>
            <a:r>
              <a:rPr lang="en-US" dirty="0">
                <a:latin typeface="Times New Roman" pitchFamily="18" charset="0"/>
                <a:cs typeface="Times New Roman" pitchFamily="18" charset="0"/>
              </a:rPr>
              <a:t>= 0.90.</a:t>
            </a:r>
          </a:p>
          <a:p>
            <a:pPr lvl="1">
              <a:buNone/>
            </a:pPr>
            <a:r>
              <a:rPr lang="en-US" dirty="0">
                <a:latin typeface="Times New Roman" pitchFamily="18" charset="0"/>
                <a:cs typeface="Times New Roman" pitchFamily="18" charset="0"/>
              </a:rPr>
              <a:t>		Cost (tree ‘a’)=1.75+0.90=2.65.</a:t>
            </a:r>
          </a:p>
          <a:p>
            <a:pPr lvl="1">
              <a:buNone/>
            </a:pPr>
            <a:endParaRPr lang="en-US" dirty="0">
              <a:latin typeface="Times New Roman" pitchFamily="18" charset="0"/>
              <a:cs typeface="Times New Roman" pitchFamily="18" charset="0"/>
            </a:endParaRPr>
          </a:p>
          <a:p>
            <a:pPr lvl="1">
              <a:buNone/>
            </a:pPr>
            <a:endParaRPr lang="en-US"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15400" cy="6248400"/>
          </a:xfrm>
        </p:spPr>
        <p:txBody>
          <a:bodyPr/>
          <a:lstStyle/>
          <a:p>
            <a:r>
              <a:rPr lang="en-US" dirty="0">
                <a:latin typeface="Times New Roman" pitchFamily="18" charset="0"/>
                <a:cs typeface="Times New Roman" pitchFamily="18" charset="0"/>
              </a:rPr>
              <a:t>All the other costs  can also be calculated in a similar manner</a:t>
            </a:r>
          </a:p>
          <a:p>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Cost (tree ‘a’)=1.75+0.90=2.65.</a:t>
            </a:r>
          </a:p>
          <a:p>
            <a:pPr>
              <a:buNone/>
            </a:pPr>
            <a:r>
              <a:rPr lang="en-US" dirty="0">
                <a:latin typeface="Times New Roman" pitchFamily="18" charset="0"/>
                <a:cs typeface="Times New Roman" pitchFamily="18" charset="0"/>
              </a:rPr>
              <a:t>	Cost (tree ‘b’)=1.9</a:t>
            </a:r>
          </a:p>
          <a:p>
            <a:pPr>
              <a:buNone/>
            </a:pPr>
            <a:r>
              <a:rPr lang="en-US" dirty="0">
                <a:latin typeface="Times New Roman" pitchFamily="18" charset="0"/>
                <a:cs typeface="Times New Roman" pitchFamily="18" charset="0"/>
              </a:rPr>
              <a:t>	Cost (tree ‘c’)=1.5.</a:t>
            </a:r>
          </a:p>
          <a:p>
            <a:pPr>
              <a:buNone/>
            </a:pPr>
            <a:r>
              <a:rPr lang="en-US" dirty="0">
                <a:latin typeface="Times New Roman" pitchFamily="18" charset="0"/>
                <a:cs typeface="Times New Roman" pitchFamily="18" charset="0"/>
              </a:rPr>
              <a:t>	Cost (tree ‘d’)=2.05.</a:t>
            </a:r>
          </a:p>
          <a:p>
            <a:pPr>
              <a:buNone/>
            </a:pPr>
            <a:r>
              <a:rPr lang="en-US" dirty="0">
                <a:latin typeface="Times New Roman" pitchFamily="18" charset="0"/>
                <a:cs typeface="Times New Roman" pitchFamily="18" charset="0"/>
              </a:rPr>
              <a:t>	Cost (tree ‘e’)=1.6.</a:t>
            </a:r>
          </a:p>
          <a:p>
            <a:pPr>
              <a:buNone/>
            </a:pP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Tree ‘c’ is optimal with this assignment of </a:t>
            </a:r>
            <a:r>
              <a:rPr lang="en-US" dirty="0" err="1">
                <a:latin typeface="Times New Roman" pitchFamily="18" charset="0"/>
                <a:cs typeface="Times New Roman" pitchFamily="18" charset="0"/>
              </a:rPr>
              <a:t>p's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q's</a:t>
            </a:r>
            <a:r>
              <a:rPr lang="en-US" dirty="0">
                <a:latin typeface="Times New Roman" pitchFamily="18" charset="0"/>
                <a:cs typeface="Times New Roman" pitchFamily="18" charset="0"/>
              </a:rPr>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15400" cy="6248400"/>
          </a:xfrm>
        </p:spPr>
        <p:txBody>
          <a:bodyPr>
            <a:normAutofit/>
          </a:bodyPr>
          <a:lstStyle/>
          <a:p>
            <a:r>
              <a:rPr lang="en-US" sz="3000" dirty="0">
                <a:latin typeface="Times New Roman" pitchFamily="18" charset="0"/>
                <a:cs typeface="Times New Roman" pitchFamily="18" charset="0"/>
              </a:rPr>
              <a:t>To apply dynamic programming to the problem of obtaining an optimal binary search tree, we need to view the construction of such a tree as the result of a sequence of decisions and then observe that the principle of optimality holds when applied to the problem state resulting from a decision.</a:t>
            </a: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A possible approach to this would be to make a decision as to which of the ‘</a:t>
            </a:r>
            <a:r>
              <a:rPr lang="en-US" sz="3000" b="1" dirty="0" err="1">
                <a:latin typeface="Times New Roman" pitchFamily="18" charset="0"/>
                <a:cs typeface="Times New Roman" pitchFamily="18" charset="0"/>
              </a:rPr>
              <a:t>a</a:t>
            </a:r>
            <a:r>
              <a:rPr lang="en-US" sz="3000" b="1" baseline="-25000" dirty="0" err="1">
                <a:latin typeface="Times New Roman" pitchFamily="18" charset="0"/>
                <a:cs typeface="Times New Roman" pitchFamily="18" charset="0"/>
              </a:rPr>
              <a:t>i</a:t>
            </a:r>
            <a:r>
              <a:rPr lang="en-US" sz="3000" b="1" dirty="0" err="1">
                <a:latin typeface="Times New Roman" pitchFamily="18" charset="0"/>
                <a:cs typeface="Times New Roman" pitchFamily="18" charset="0"/>
              </a:rPr>
              <a:t>’s</a:t>
            </a:r>
            <a:r>
              <a:rPr lang="en-US" sz="3000" b="1" dirty="0">
                <a:latin typeface="Times New Roman" pitchFamily="18" charset="0"/>
                <a:cs typeface="Times New Roman" pitchFamily="18" charset="0"/>
              </a:rPr>
              <a:t>’</a:t>
            </a:r>
            <a:r>
              <a:rPr lang="en-US" sz="3000" b="1" baseline="-25000" dirty="0">
                <a:latin typeface="Times New Roman" pitchFamily="18" charset="0"/>
                <a:cs typeface="Times New Roman" pitchFamily="18" charset="0"/>
              </a:rPr>
              <a:t> </a:t>
            </a:r>
            <a:r>
              <a:rPr lang="en-US" sz="3000" dirty="0">
                <a:latin typeface="Times New Roman" pitchFamily="18" charset="0"/>
                <a:cs typeface="Times New Roman" pitchFamily="18" charset="0"/>
              </a:rPr>
              <a:t>should be assigned to the root node of the tree.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324600"/>
          </a:xfrm>
        </p:spPr>
        <p:txBody>
          <a:bodyPr>
            <a:normAutofit fontScale="92500"/>
          </a:bodyPr>
          <a:lstStyle/>
          <a:p>
            <a:r>
              <a:rPr lang="en-US" sz="3000" dirty="0">
                <a:latin typeface="Times New Roman" pitchFamily="18" charset="0"/>
                <a:cs typeface="Times New Roman" pitchFamily="18" charset="0"/>
              </a:rPr>
              <a:t>If we choose </a:t>
            </a:r>
            <a:r>
              <a:rPr lang="en-US" sz="3000" b="1" dirty="0" err="1">
                <a:latin typeface="Times New Roman" pitchFamily="18" charset="0"/>
                <a:cs typeface="Times New Roman" pitchFamily="18" charset="0"/>
              </a:rPr>
              <a:t>a</a:t>
            </a:r>
            <a:r>
              <a:rPr lang="en-US" sz="3000" b="1" baseline="-25000" dirty="0" err="1">
                <a:latin typeface="Times New Roman" pitchFamily="18" charset="0"/>
                <a:cs typeface="Times New Roman" pitchFamily="18" charset="0"/>
              </a:rPr>
              <a:t>k</a:t>
            </a:r>
            <a:r>
              <a:rPr lang="en-US" sz="3000" dirty="0">
                <a:latin typeface="Times New Roman" pitchFamily="18" charset="0"/>
                <a:cs typeface="Times New Roman" pitchFamily="18" charset="0"/>
              </a:rPr>
              <a:t> , then it is clear that the internal nodes for </a:t>
            </a:r>
            <a:r>
              <a:rPr lang="en-US" sz="3000" b="1" dirty="0">
                <a:latin typeface="Times New Roman" pitchFamily="18" charset="0"/>
                <a:cs typeface="Times New Roman" pitchFamily="18" charset="0"/>
              </a:rPr>
              <a:t>a</a:t>
            </a:r>
            <a:r>
              <a:rPr lang="en-US" sz="3000" b="1" baseline="-25000" dirty="0">
                <a:latin typeface="Times New Roman" pitchFamily="18" charset="0"/>
                <a:cs typeface="Times New Roman" pitchFamily="18" charset="0"/>
              </a:rPr>
              <a:t>1,</a:t>
            </a:r>
            <a:r>
              <a:rPr lang="en-US" sz="3000" b="1" dirty="0">
                <a:latin typeface="Times New Roman" pitchFamily="18" charset="0"/>
                <a:cs typeface="Times New Roman" pitchFamily="18" charset="0"/>
              </a:rPr>
              <a:t> a</a:t>
            </a:r>
            <a:r>
              <a:rPr lang="en-US" sz="3000" b="1" baseline="-25000" dirty="0">
                <a:latin typeface="Times New Roman" pitchFamily="18" charset="0"/>
                <a:cs typeface="Times New Roman" pitchFamily="18" charset="0"/>
              </a:rPr>
              <a:t>2,</a:t>
            </a:r>
            <a:r>
              <a:rPr lang="en-US" sz="3000" b="1" dirty="0">
                <a:latin typeface="Times New Roman" pitchFamily="18" charset="0"/>
                <a:cs typeface="Times New Roman" pitchFamily="18" charset="0"/>
              </a:rPr>
              <a:t> a</a:t>
            </a:r>
            <a:r>
              <a:rPr lang="en-US" sz="3000" b="1" baseline="-25000" dirty="0">
                <a:latin typeface="Times New Roman" pitchFamily="18" charset="0"/>
                <a:cs typeface="Times New Roman" pitchFamily="18" charset="0"/>
              </a:rPr>
              <a:t>3,……,</a:t>
            </a:r>
            <a:r>
              <a:rPr lang="en-US" sz="3000" b="1" dirty="0">
                <a:latin typeface="Times New Roman" pitchFamily="18" charset="0"/>
                <a:cs typeface="Times New Roman" pitchFamily="18" charset="0"/>
              </a:rPr>
              <a:t> a</a:t>
            </a:r>
            <a:r>
              <a:rPr lang="en-US" sz="3000" b="1" baseline="-25000" dirty="0">
                <a:latin typeface="Times New Roman" pitchFamily="18" charset="0"/>
                <a:cs typeface="Times New Roman" pitchFamily="18" charset="0"/>
              </a:rPr>
              <a:t>k-1</a:t>
            </a:r>
            <a:r>
              <a:rPr lang="en-US" sz="3000" b="1" dirty="0">
                <a:latin typeface="Times New Roman" pitchFamily="18" charset="0"/>
                <a:cs typeface="Times New Roman" pitchFamily="18" charset="0"/>
              </a:rPr>
              <a:t> .</a:t>
            </a:r>
          </a:p>
          <a:p>
            <a:r>
              <a:rPr lang="en-US" sz="3000" dirty="0">
                <a:latin typeface="Times New Roman" pitchFamily="18" charset="0"/>
                <a:cs typeface="Times New Roman" pitchFamily="18" charset="0"/>
              </a:rPr>
              <a:t>as well as the external nodes for the classes        </a:t>
            </a:r>
            <a:r>
              <a:rPr lang="en-US" sz="3000" b="1" dirty="0">
                <a:latin typeface="Times New Roman" pitchFamily="18" charset="0"/>
                <a:cs typeface="Times New Roman" pitchFamily="18" charset="0"/>
              </a:rPr>
              <a:t>E</a:t>
            </a:r>
            <a:r>
              <a:rPr lang="en-US" sz="3000" b="1" baseline="-25000" dirty="0">
                <a:latin typeface="Times New Roman" pitchFamily="18" charset="0"/>
                <a:cs typeface="Times New Roman" pitchFamily="18" charset="0"/>
              </a:rPr>
              <a:t>0,</a:t>
            </a:r>
            <a:r>
              <a:rPr lang="en-US" sz="3000" b="1" dirty="0">
                <a:latin typeface="Times New Roman" pitchFamily="18" charset="0"/>
                <a:cs typeface="Times New Roman" pitchFamily="18" charset="0"/>
              </a:rPr>
              <a:t>E</a:t>
            </a:r>
            <a:r>
              <a:rPr lang="en-US" sz="3000" b="1" baseline="-25000" dirty="0">
                <a:latin typeface="Times New Roman" pitchFamily="18" charset="0"/>
                <a:cs typeface="Times New Roman" pitchFamily="18" charset="0"/>
              </a:rPr>
              <a:t>1,…….</a:t>
            </a:r>
            <a:r>
              <a:rPr lang="en-US" sz="3000" b="1" dirty="0">
                <a:latin typeface="Times New Roman" pitchFamily="18" charset="0"/>
                <a:cs typeface="Times New Roman" pitchFamily="18" charset="0"/>
              </a:rPr>
              <a:t> E</a:t>
            </a:r>
            <a:r>
              <a:rPr lang="en-US" sz="3000" b="1" baseline="-25000" dirty="0">
                <a:latin typeface="Times New Roman" pitchFamily="18" charset="0"/>
                <a:cs typeface="Times New Roman" pitchFamily="18" charset="0"/>
              </a:rPr>
              <a:t>k-1 </a:t>
            </a:r>
            <a:r>
              <a:rPr lang="en-US" sz="3000" dirty="0">
                <a:latin typeface="Times New Roman" pitchFamily="18" charset="0"/>
                <a:cs typeface="Times New Roman" pitchFamily="18" charset="0"/>
              </a:rPr>
              <a:t>will lie in the left sub tree ‘l’ of the root.</a:t>
            </a:r>
          </a:p>
          <a:p>
            <a:r>
              <a:rPr lang="en-US" sz="3000" dirty="0">
                <a:latin typeface="Times New Roman" pitchFamily="18" charset="0"/>
                <a:cs typeface="Times New Roman" pitchFamily="18" charset="0"/>
              </a:rPr>
              <a:t>The remaining nodes will be in the right sub tree ‘r’.</a:t>
            </a:r>
          </a:p>
          <a:p>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a:p>
            <a:r>
              <a:rPr lang="en-US" dirty="0">
                <a:latin typeface="Times New Roman" pitchFamily="18" charset="0"/>
                <a:cs typeface="Times New Roman" pitchFamily="18" charset="0"/>
              </a:rPr>
              <a:t>In both cases the level is measured by regarding the root of the respective </a:t>
            </a:r>
            <a:r>
              <a:rPr lang="en-US" dirty="0" err="1">
                <a:latin typeface="Times New Roman" pitchFamily="18" charset="0"/>
                <a:cs typeface="Times New Roman" pitchFamily="18" charset="0"/>
              </a:rPr>
              <a:t>subtree</a:t>
            </a:r>
            <a:r>
              <a:rPr lang="en-US" dirty="0">
                <a:latin typeface="Times New Roman" pitchFamily="18" charset="0"/>
                <a:cs typeface="Times New Roman" pitchFamily="18" charset="0"/>
              </a:rPr>
              <a:t> to be at level 1.</a:t>
            </a:r>
          </a:p>
          <a:p>
            <a:endParaRPr lang="en-US" dirty="0"/>
          </a:p>
        </p:txBody>
      </p:sp>
      <p:sp>
        <p:nvSpPr>
          <p:cNvPr id="4" name="Rectangle 3"/>
          <p:cNvSpPr/>
          <p:nvPr/>
        </p:nvSpPr>
        <p:spPr>
          <a:xfrm>
            <a:off x="0" y="3048000"/>
            <a:ext cx="89154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itchFamily="18" charset="0"/>
                <a:cs typeface="Times New Roman" pitchFamily="18" charset="0"/>
              </a:rPr>
              <a:t>Cost(l)=Ʃ</a:t>
            </a:r>
            <a:r>
              <a:rPr lang="en-US" sz="2800" baseline="-25000" dirty="0">
                <a:latin typeface="Times New Roman" pitchFamily="18" charset="0"/>
                <a:cs typeface="Times New Roman" pitchFamily="18" charset="0"/>
              </a:rPr>
              <a:t>1 ≤ </a:t>
            </a:r>
            <a:r>
              <a:rPr lang="en-US" sz="2800" baseline="-25000" dirty="0" err="1">
                <a:latin typeface="Times New Roman" pitchFamily="18" charset="0"/>
                <a:cs typeface="Times New Roman" pitchFamily="18" charset="0"/>
              </a:rPr>
              <a:t>i</a:t>
            </a:r>
            <a:r>
              <a:rPr lang="en-US" sz="2800" baseline="-25000" dirty="0">
                <a:latin typeface="Times New Roman" pitchFamily="18" charset="0"/>
                <a:cs typeface="Times New Roman" pitchFamily="18" charset="0"/>
              </a:rPr>
              <a:t> &lt; k </a:t>
            </a:r>
            <a:r>
              <a:rPr lang="en-US" sz="2800" dirty="0">
                <a:latin typeface="Times New Roman" pitchFamily="18" charset="0"/>
                <a:cs typeface="Times New Roman" pitchFamily="18" charset="0"/>
              </a:rPr>
              <a:t>p(</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 level(a </a:t>
            </a:r>
            <a:r>
              <a:rPr lang="en-US" sz="2800" b="1" baseline="-25000" dirty="0" err="1">
                <a:latin typeface="Times New Roman" pitchFamily="18" charset="0"/>
                <a:cs typeface="Times New Roman" pitchFamily="18" charset="0"/>
              </a:rPr>
              <a:t>i</a:t>
            </a:r>
            <a:r>
              <a:rPr lang="en-US" sz="2800" dirty="0">
                <a:latin typeface="Times New Roman" pitchFamily="18" charset="0"/>
                <a:cs typeface="Times New Roman" pitchFamily="18" charset="0"/>
              </a:rPr>
              <a:t>)+Ʃ</a:t>
            </a:r>
            <a:r>
              <a:rPr lang="en-US" sz="2800" baseline="-25000" dirty="0">
                <a:latin typeface="Times New Roman" pitchFamily="18" charset="0"/>
                <a:cs typeface="Times New Roman" pitchFamily="18" charset="0"/>
              </a:rPr>
              <a:t>0 ≤ </a:t>
            </a:r>
            <a:r>
              <a:rPr lang="en-US" sz="2800" baseline="-25000" dirty="0" err="1">
                <a:latin typeface="Times New Roman" pitchFamily="18" charset="0"/>
                <a:cs typeface="Times New Roman" pitchFamily="18" charset="0"/>
              </a:rPr>
              <a:t>i</a:t>
            </a:r>
            <a:r>
              <a:rPr lang="en-US" sz="2800" baseline="-25000" dirty="0">
                <a:latin typeface="Times New Roman" pitchFamily="18" charset="0"/>
                <a:cs typeface="Times New Roman" pitchFamily="18" charset="0"/>
              </a:rPr>
              <a:t> &lt; k </a:t>
            </a:r>
            <a:r>
              <a:rPr lang="en-US" sz="2800" dirty="0">
                <a:latin typeface="Times New Roman" pitchFamily="18" charset="0"/>
                <a:cs typeface="Times New Roman" pitchFamily="18" charset="0"/>
                <a:sym typeface="Wingdings" pitchFamily="2" charset="2"/>
              </a:rPr>
              <a:t>q</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 level((E </a:t>
            </a:r>
            <a:r>
              <a:rPr lang="en-US" sz="2800" b="1" baseline="-25000" dirty="0" err="1">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 -1)</a:t>
            </a:r>
            <a:endParaRPr lang="en-US" sz="2000" dirty="0"/>
          </a:p>
        </p:txBody>
      </p:sp>
      <p:sp>
        <p:nvSpPr>
          <p:cNvPr id="5" name="Rectangle 4"/>
          <p:cNvSpPr/>
          <p:nvPr/>
        </p:nvSpPr>
        <p:spPr>
          <a:xfrm>
            <a:off x="0" y="4114800"/>
            <a:ext cx="87630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Times New Roman" pitchFamily="18" charset="0"/>
                <a:cs typeface="Times New Roman" pitchFamily="18" charset="0"/>
              </a:rPr>
              <a:t>Cost(r)=</a:t>
            </a:r>
            <a:r>
              <a:rPr lang="en-US" sz="2800" dirty="0" err="1">
                <a:latin typeface="Times New Roman" pitchFamily="18" charset="0"/>
                <a:cs typeface="Times New Roman" pitchFamily="18" charset="0"/>
              </a:rPr>
              <a:t>Ʃ</a:t>
            </a:r>
            <a:r>
              <a:rPr lang="en-US" sz="2800" baseline="-25000" dirty="0" err="1">
                <a:latin typeface="Times New Roman" pitchFamily="18" charset="0"/>
                <a:cs typeface="Times New Roman" pitchFamily="18" charset="0"/>
              </a:rPr>
              <a:t>k</a:t>
            </a:r>
            <a:r>
              <a:rPr lang="en-US" sz="2800" baseline="-25000" dirty="0">
                <a:latin typeface="Times New Roman" pitchFamily="18" charset="0"/>
                <a:cs typeface="Times New Roman" pitchFamily="18" charset="0"/>
              </a:rPr>
              <a:t> &lt;</a:t>
            </a:r>
            <a:r>
              <a:rPr lang="en-US" sz="2800" baseline="-25000" dirty="0" err="1">
                <a:latin typeface="Times New Roman" pitchFamily="18" charset="0"/>
                <a:cs typeface="Times New Roman" pitchFamily="18" charset="0"/>
              </a:rPr>
              <a:t>i</a:t>
            </a:r>
            <a:r>
              <a:rPr lang="en-US" sz="2800" baseline="-25000" dirty="0">
                <a:latin typeface="Times New Roman" pitchFamily="18" charset="0"/>
                <a:cs typeface="Times New Roman" pitchFamily="18" charset="0"/>
              </a:rPr>
              <a:t> ≤ n </a:t>
            </a:r>
            <a:r>
              <a:rPr lang="en-US" sz="2800" dirty="0">
                <a:latin typeface="Times New Roman" pitchFamily="18" charset="0"/>
                <a:cs typeface="Times New Roman" pitchFamily="18" charset="0"/>
              </a:rPr>
              <a:t>p(</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 level(a </a:t>
            </a:r>
            <a:r>
              <a:rPr lang="en-US" sz="2800" b="1" baseline="-25000" dirty="0" err="1">
                <a:latin typeface="Times New Roman" pitchFamily="18" charset="0"/>
                <a:cs typeface="Times New Roman" pitchFamily="18" charset="0"/>
              </a:rPr>
              <a:t>i</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Ʃ</a:t>
            </a:r>
            <a:r>
              <a:rPr lang="en-US" sz="2800" baseline="-25000" dirty="0" err="1">
                <a:latin typeface="Times New Roman" pitchFamily="18" charset="0"/>
                <a:cs typeface="Times New Roman" pitchFamily="18" charset="0"/>
              </a:rPr>
              <a:t>k</a:t>
            </a:r>
            <a:r>
              <a:rPr lang="en-US" sz="2800" baseline="-25000" dirty="0">
                <a:latin typeface="Times New Roman" pitchFamily="18" charset="0"/>
                <a:cs typeface="Times New Roman" pitchFamily="18" charset="0"/>
              </a:rPr>
              <a:t> &lt; </a:t>
            </a:r>
            <a:r>
              <a:rPr lang="en-US" sz="2800" baseline="-25000" dirty="0" err="1">
                <a:latin typeface="Times New Roman" pitchFamily="18" charset="0"/>
                <a:cs typeface="Times New Roman" pitchFamily="18" charset="0"/>
              </a:rPr>
              <a:t>i</a:t>
            </a:r>
            <a:r>
              <a:rPr lang="en-US" sz="2800" baseline="-25000" dirty="0">
                <a:latin typeface="Times New Roman" pitchFamily="18" charset="0"/>
                <a:cs typeface="Times New Roman" pitchFamily="18" charset="0"/>
              </a:rPr>
              <a:t> ≤ n </a:t>
            </a:r>
            <a:r>
              <a:rPr lang="en-US" sz="2800" dirty="0">
                <a:latin typeface="Times New Roman" pitchFamily="18" charset="0"/>
                <a:cs typeface="Times New Roman" pitchFamily="18" charset="0"/>
                <a:sym typeface="Wingdings" pitchFamily="2" charset="2"/>
              </a:rPr>
              <a:t>q</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 level((E </a:t>
            </a:r>
            <a:r>
              <a:rPr lang="en-US" sz="2800" b="1" baseline="-25000" dirty="0" err="1">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 -1)</a:t>
            </a:r>
            <a:endParaRPr lang="en-US" sz="2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505200"/>
            <a:ext cx="8382000" cy="2971800"/>
          </a:xfrm>
        </p:spPr>
        <p:txBody>
          <a:bodyPr>
            <a:normAutofit lnSpcReduction="10000"/>
          </a:bodyPr>
          <a:lstStyle/>
          <a:p>
            <a:pPr>
              <a:buNone/>
            </a:pPr>
            <a:r>
              <a:rPr lang="en-US" sz="3000" dirty="0">
                <a:latin typeface="Times New Roman" pitchFamily="18" charset="0"/>
                <a:cs typeface="Times New Roman" pitchFamily="18" charset="0"/>
              </a:rPr>
              <a:t>Figure-An optimal binary search tree with root </a:t>
            </a:r>
            <a:r>
              <a:rPr lang="en-US" sz="3000" b="1" dirty="0" err="1">
                <a:latin typeface="Times New Roman" pitchFamily="18" charset="0"/>
                <a:cs typeface="Times New Roman" pitchFamily="18" charset="0"/>
              </a:rPr>
              <a:t>a</a:t>
            </a:r>
            <a:r>
              <a:rPr lang="en-US" sz="3000" b="1" baseline="-25000" dirty="0" err="1">
                <a:latin typeface="Times New Roman" pitchFamily="18" charset="0"/>
                <a:cs typeface="Times New Roman" pitchFamily="18" charset="0"/>
              </a:rPr>
              <a:t>k</a:t>
            </a:r>
            <a:r>
              <a:rPr lang="en-US" sz="3000" b="1" baseline="-25000" dirty="0">
                <a:latin typeface="Times New Roman" pitchFamily="18" charset="0"/>
                <a:cs typeface="Times New Roman" pitchFamily="18" charset="0"/>
              </a:rPr>
              <a:t>.</a:t>
            </a:r>
          </a:p>
          <a:p>
            <a:pPr>
              <a:buFontTx/>
              <a:buChar char="-"/>
            </a:pPr>
            <a:r>
              <a:rPr lang="en-US" sz="2800" dirty="0"/>
              <a:t>Using w(I , j) to represent the </a:t>
            </a:r>
          </a:p>
          <a:p>
            <a:pPr>
              <a:buFontTx/>
              <a:buChar char="-"/>
            </a:pPr>
            <a:r>
              <a:rPr lang="en-US" sz="2800" dirty="0">
                <a:latin typeface="Times New Roman" pitchFamily="18" charset="0"/>
                <a:cs typeface="Times New Roman" pitchFamily="18" charset="0"/>
              </a:rPr>
              <a:t>sum q(</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Ʃ</a:t>
            </a:r>
            <a:r>
              <a:rPr lang="en-US" sz="2800" baseline="-25000" dirty="0" err="1">
                <a:latin typeface="Times New Roman" pitchFamily="18" charset="0"/>
                <a:cs typeface="Times New Roman" pitchFamily="18" charset="0"/>
              </a:rPr>
              <a:t>l</a:t>
            </a:r>
            <a:r>
              <a:rPr lang="en-US" sz="2800" baseline="-25000" dirty="0">
                <a:latin typeface="Times New Roman" pitchFamily="18" charset="0"/>
                <a:cs typeface="Times New Roman" pitchFamily="18" charset="0"/>
              </a:rPr>
              <a:t>=i+1</a:t>
            </a:r>
            <a:r>
              <a:rPr lang="en-US" sz="2800" dirty="0">
                <a:latin typeface="Times New Roman" pitchFamily="18" charset="0"/>
                <a:cs typeface="Times New Roman" pitchFamily="18" charset="0"/>
              </a:rPr>
              <a:t> </a:t>
            </a:r>
            <a:r>
              <a:rPr lang="en-US" sz="2800" baseline="30000" dirty="0">
                <a:latin typeface="Times New Roman" pitchFamily="18" charset="0"/>
                <a:cs typeface="Times New Roman" pitchFamily="18" charset="0"/>
              </a:rPr>
              <a:t>j  </a:t>
            </a:r>
            <a:r>
              <a:rPr lang="en-US" sz="2800" dirty="0">
                <a:latin typeface="Times New Roman" pitchFamily="18" charset="0"/>
                <a:cs typeface="Times New Roman" pitchFamily="18" charset="0"/>
              </a:rPr>
              <a:t>(q(l)+p(l))  the following as the expected cost of the search tree (Figure)</a:t>
            </a:r>
          </a:p>
          <a:p>
            <a:pPr>
              <a:buNone/>
            </a:pP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=P(k)+cost(l)+cost(r)+w(0,k-1)+w(</a:t>
            </a:r>
            <a:r>
              <a:rPr lang="en-US" sz="2800" dirty="0" err="1">
                <a:latin typeface="Times New Roman" pitchFamily="18" charset="0"/>
                <a:cs typeface="Times New Roman" pitchFamily="18" charset="0"/>
              </a:rPr>
              <a:t>k,n</a:t>
            </a:r>
            <a:r>
              <a:rPr lang="en-US" sz="2800" dirty="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
        <p:nvSpPr>
          <p:cNvPr id="4" name="Oval 3"/>
          <p:cNvSpPr/>
          <p:nvPr/>
        </p:nvSpPr>
        <p:spPr>
          <a:xfrm>
            <a:off x="3276600" y="381000"/>
            <a:ext cx="13716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baseline="-25000" dirty="0" err="1">
                <a:latin typeface="Times New Roman" pitchFamily="18" charset="0"/>
                <a:cs typeface="Times New Roman" pitchFamily="18" charset="0"/>
              </a:rPr>
              <a:t>ak</a:t>
            </a:r>
            <a:endParaRPr lang="en-US" sz="3000" dirty="0">
              <a:latin typeface="Times New Roman" pitchFamily="18" charset="0"/>
              <a:cs typeface="Times New Roman" pitchFamily="18" charset="0"/>
            </a:endParaRPr>
          </a:p>
        </p:txBody>
      </p:sp>
      <p:cxnSp>
        <p:nvCxnSpPr>
          <p:cNvPr id="6" name="Straight Arrow Connector 5"/>
          <p:cNvCxnSpPr>
            <a:stCxn id="4" idx="4"/>
          </p:cNvCxnSpPr>
          <p:nvPr/>
        </p:nvCxnSpPr>
        <p:spPr>
          <a:xfrm rot="5400000">
            <a:off x="2857500" y="1181100"/>
            <a:ext cx="1219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076700" y="1028700"/>
            <a:ext cx="12192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286000" y="2286000"/>
            <a:ext cx="13716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latin typeface="Times New Roman" pitchFamily="18" charset="0"/>
                <a:cs typeface="Times New Roman" pitchFamily="18" charset="0"/>
              </a:rPr>
              <a:t>l</a:t>
            </a:r>
          </a:p>
        </p:txBody>
      </p:sp>
      <p:sp>
        <p:nvSpPr>
          <p:cNvPr id="10" name="Oval 9"/>
          <p:cNvSpPr/>
          <p:nvPr/>
        </p:nvSpPr>
        <p:spPr>
          <a:xfrm>
            <a:off x="4724400" y="2286000"/>
            <a:ext cx="1371600" cy="990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latin typeface="Times New Roman" pitchFamily="18" charset="0"/>
                <a:cs typeface="Times New Roman" pitchFamily="18" charset="0"/>
              </a:rPr>
              <a:t>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00800"/>
          </a:xfrm>
        </p:spPr>
        <p:txBody>
          <a:bodyPr>
            <a:normAutofit fontScale="92500" lnSpcReduction="10000"/>
          </a:bodyPr>
          <a:lstStyle/>
          <a:p>
            <a:r>
              <a:rPr lang="en-US" sz="3000" dirty="0">
                <a:latin typeface="Times New Roman" pitchFamily="18" charset="0"/>
                <a:cs typeface="Times New Roman" pitchFamily="18" charset="0"/>
              </a:rPr>
              <a:t>If the tree is optimal, then above equation must be minimum. </a:t>
            </a: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Hence, cost(l) must be minimum over all binary search trees containing </a:t>
            </a:r>
            <a:r>
              <a:rPr lang="en-US" sz="3000" b="1" dirty="0">
                <a:latin typeface="Times New Roman" pitchFamily="18" charset="0"/>
                <a:cs typeface="Times New Roman" pitchFamily="18" charset="0"/>
              </a:rPr>
              <a:t>a</a:t>
            </a:r>
            <a:r>
              <a:rPr lang="en-US" sz="3000" b="1" baseline="-25000" dirty="0">
                <a:latin typeface="Times New Roman" pitchFamily="18" charset="0"/>
                <a:cs typeface="Times New Roman" pitchFamily="18" charset="0"/>
              </a:rPr>
              <a:t>1,</a:t>
            </a:r>
            <a:r>
              <a:rPr lang="en-US" sz="3000" b="1" dirty="0">
                <a:latin typeface="Times New Roman" pitchFamily="18" charset="0"/>
                <a:cs typeface="Times New Roman" pitchFamily="18" charset="0"/>
              </a:rPr>
              <a:t> a</a:t>
            </a:r>
            <a:r>
              <a:rPr lang="en-US" sz="3000" b="1" baseline="-25000" dirty="0">
                <a:latin typeface="Times New Roman" pitchFamily="18" charset="0"/>
                <a:cs typeface="Times New Roman" pitchFamily="18" charset="0"/>
              </a:rPr>
              <a:t>2,……..</a:t>
            </a:r>
            <a:r>
              <a:rPr lang="en-US" sz="3000" b="1" dirty="0">
                <a:latin typeface="Times New Roman" pitchFamily="18" charset="0"/>
                <a:cs typeface="Times New Roman" pitchFamily="18" charset="0"/>
              </a:rPr>
              <a:t> a</a:t>
            </a:r>
            <a:r>
              <a:rPr lang="en-US" sz="3000" b="1" baseline="-25000" dirty="0">
                <a:latin typeface="Times New Roman" pitchFamily="18" charset="0"/>
                <a:cs typeface="Times New Roman" pitchFamily="18" charset="0"/>
              </a:rPr>
              <a:t>k-1    And </a:t>
            </a:r>
            <a:r>
              <a:rPr lang="en-US" sz="3000" b="1" dirty="0">
                <a:latin typeface="Times New Roman" pitchFamily="18" charset="0"/>
                <a:cs typeface="Times New Roman" pitchFamily="18" charset="0"/>
              </a:rPr>
              <a:t> E</a:t>
            </a:r>
            <a:r>
              <a:rPr lang="en-US" sz="3000" b="1" baseline="-25000" dirty="0">
                <a:latin typeface="Times New Roman" pitchFamily="18" charset="0"/>
                <a:cs typeface="Times New Roman" pitchFamily="18" charset="0"/>
              </a:rPr>
              <a:t>1</a:t>
            </a:r>
            <a:r>
              <a:rPr lang="en-US" sz="3000" b="1" dirty="0">
                <a:latin typeface="Times New Roman" pitchFamily="18" charset="0"/>
                <a:cs typeface="Times New Roman" pitchFamily="18" charset="0"/>
              </a:rPr>
              <a:t>,E</a:t>
            </a:r>
            <a:r>
              <a:rPr lang="en-US" sz="3000" b="1" baseline="-25000" dirty="0">
                <a:latin typeface="Times New Roman" pitchFamily="18" charset="0"/>
                <a:cs typeface="Times New Roman" pitchFamily="18" charset="0"/>
              </a:rPr>
              <a:t>2,……..</a:t>
            </a:r>
            <a:r>
              <a:rPr lang="en-US" sz="3000" b="1" dirty="0">
                <a:latin typeface="Times New Roman" pitchFamily="18" charset="0"/>
                <a:cs typeface="Times New Roman" pitchFamily="18" charset="0"/>
              </a:rPr>
              <a:t> E</a:t>
            </a:r>
            <a:r>
              <a:rPr lang="en-US" sz="3000" b="1" baseline="-25000" dirty="0">
                <a:latin typeface="Times New Roman" pitchFamily="18" charset="0"/>
                <a:cs typeface="Times New Roman" pitchFamily="18" charset="0"/>
              </a:rPr>
              <a:t>k-1.</a:t>
            </a:r>
          </a:p>
          <a:p>
            <a:endParaRPr lang="en-US" sz="3000" b="1" baseline="-25000" dirty="0">
              <a:latin typeface="Times New Roman" pitchFamily="18" charset="0"/>
              <a:cs typeface="Times New Roman" pitchFamily="18" charset="0"/>
            </a:endParaRPr>
          </a:p>
          <a:p>
            <a:r>
              <a:rPr lang="en-US" sz="3000" dirty="0">
                <a:latin typeface="Times New Roman" pitchFamily="18" charset="0"/>
                <a:cs typeface="Times New Roman" pitchFamily="18" charset="0"/>
              </a:rPr>
              <a:t>Similarly cost(r)must be minimum. If we use    c(I , j) to represent the cost of an optimal binary search tree t</a:t>
            </a:r>
            <a:r>
              <a:rPr lang="en-US" sz="3000" baseline="-25000" dirty="0">
                <a:latin typeface="Times New Roman" pitchFamily="18" charset="0"/>
                <a:cs typeface="Times New Roman" pitchFamily="18" charset="0"/>
              </a:rPr>
              <a:t>ij</a:t>
            </a:r>
            <a:r>
              <a:rPr lang="en-US" sz="3000" dirty="0">
                <a:latin typeface="Times New Roman" pitchFamily="18" charset="0"/>
                <a:cs typeface="Times New Roman" pitchFamily="18" charset="0"/>
              </a:rPr>
              <a:t> containing </a:t>
            </a:r>
            <a:r>
              <a:rPr lang="en-US" sz="3000" b="1" dirty="0">
                <a:latin typeface="Times New Roman" pitchFamily="18" charset="0"/>
                <a:cs typeface="Times New Roman" pitchFamily="18" charset="0"/>
              </a:rPr>
              <a:t>a</a:t>
            </a:r>
            <a:r>
              <a:rPr lang="en-US" sz="3000" b="1" baseline="-25000" dirty="0">
                <a:latin typeface="Times New Roman" pitchFamily="18" charset="0"/>
                <a:cs typeface="Times New Roman" pitchFamily="18" charset="0"/>
              </a:rPr>
              <a:t>i+1,….</a:t>
            </a:r>
            <a:r>
              <a:rPr lang="en-US" sz="3000" b="1" dirty="0" err="1">
                <a:latin typeface="Times New Roman" pitchFamily="18" charset="0"/>
                <a:cs typeface="Times New Roman" pitchFamily="18" charset="0"/>
              </a:rPr>
              <a:t>a</a:t>
            </a:r>
            <a:r>
              <a:rPr lang="en-US" sz="3000" b="1" baseline="-25000" dirty="0" err="1">
                <a:latin typeface="Times New Roman" pitchFamily="18" charset="0"/>
                <a:cs typeface="Times New Roman" pitchFamily="18" charset="0"/>
              </a:rPr>
              <a:t>j</a:t>
            </a:r>
            <a:r>
              <a:rPr lang="en-US" sz="3000" b="1" baseline="-25000" dirty="0">
                <a:latin typeface="Times New Roman" pitchFamily="18" charset="0"/>
                <a:cs typeface="Times New Roman" pitchFamily="18" charset="0"/>
              </a:rPr>
              <a:t>    And </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E</a:t>
            </a:r>
            <a:r>
              <a:rPr lang="en-US" sz="3000" b="1" baseline="-25000" dirty="0" err="1">
                <a:latin typeface="Times New Roman" pitchFamily="18" charset="0"/>
                <a:cs typeface="Times New Roman" pitchFamily="18" charset="0"/>
              </a:rPr>
              <a:t>i</a:t>
            </a:r>
            <a:r>
              <a:rPr lang="en-US" sz="3000" b="1" dirty="0">
                <a:latin typeface="Times New Roman" pitchFamily="18" charset="0"/>
                <a:cs typeface="Times New Roman" pitchFamily="18" charset="0"/>
              </a:rPr>
              <a:t>,</a:t>
            </a:r>
            <a:r>
              <a:rPr lang="en-US" sz="3000" b="1" baseline="-25000" dirty="0">
                <a:latin typeface="Times New Roman" pitchFamily="18" charset="0"/>
                <a:cs typeface="Times New Roman" pitchFamily="18" charset="0"/>
              </a:rPr>
              <a: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E</a:t>
            </a:r>
            <a:r>
              <a:rPr lang="en-US" sz="3000" b="1" baseline="-25000" dirty="0" err="1">
                <a:latin typeface="Times New Roman" pitchFamily="18" charset="0"/>
                <a:cs typeface="Times New Roman" pitchFamily="18" charset="0"/>
              </a:rPr>
              <a:t>j</a:t>
            </a:r>
            <a:r>
              <a:rPr lang="en-US" sz="3000" b="1" baseline="-25000" dirty="0">
                <a:latin typeface="Times New Roman" pitchFamily="18" charset="0"/>
                <a:cs typeface="Times New Roman" pitchFamily="18" charset="0"/>
              </a:rPr>
              <a:t>.</a:t>
            </a:r>
          </a:p>
          <a:p>
            <a:endParaRPr lang="en-US" sz="3000" b="1" baseline="-25000" dirty="0">
              <a:latin typeface="Times New Roman" pitchFamily="18" charset="0"/>
              <a:cs typeface="Times New Roman" pitchFamily="18" charset="0"/>
            </a:endParaRPr>
          </a:p>
          <a:p>
            <a:r>
              <a:rPr lang="en-US" sz="3000" dirty="0">
                <a:latin typeface="Times New Roman" pitchFamily="18" charset="0"/>
                <a:cs typeface="Times New Roman" pitchFamily="18" charset="0"/>
              </a:rPr>
              <a:t>then for the tree to be optimal ,we must have </a:t>
            </a:r>
          </a:p>
          <a:p>
            <a:pPr>
              <a:buNone/>
            </a:pPr>
            <a:r>
              <a:rPr lang="en-US" sz="3000" dirty="0">
                <a:latin typeface="Times New Roman" pitchFamily="18" charset="0"/>
                <a:cs typeface="Times New Roman" pitchFamily="18" charset="0"/>
              </a:rPr>
              <a:t>	-&gt;cost(l) =c(0,k-1)  &amp; cost(r)= c(k , n).</a:t>
            </a: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 In addition, k must be chosen such that</a:t>
            </a:r>
          </a:p>
          <a:p>
            <a:pPr>
              <a:buNone/>
            </a:pPr>
            <a:r>
              <a:rPr lang="en-US" sz="2800" dirty="0"/>
              <a:t>	</a:t>
            </a:r>
            <a:r>
              <a:rPr lang="pl-PL" sz="2800" dirty="0">
                <a:latin typeface="Times New Roman" pitchFamily="18" charset="0"/>
                <a:cs typeface="Times New Roman" pitchFamily="18" charset="0"/>
              </a:rPr>
              <a:t>p(k) + c(0,k -1)+c(k,n) +w(0,k -1)+w(k,n)</a:t>
            </a:r>
            <a:r>
              <a:rPr lang="en-US" sz="2800" dirty="0">
                <a:latin typeface="Times New Roman" pitchFamily="18" charset="0"/>
                <a:cs typeface="Times New Roman" pitchFamily="18" charset="0"/>
              </a:rPr>
              <a:t>  is minimum.</a:t>
            </a:r>
            <a:endParaRPr lang="en-US" sz="3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382000" cy="6553200"/>
          </a:xfrm>
        </p:spPr>
        <p:txBody>
          <a:bodyPr>
            <a:normAutofit/>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If a node </a:t>
            </a:r>
            <a:r>
              <a:rPr lang="en-US" b="1" dirty="0">
                <a:latin typeface="Times New Roman" pitchFamily="18" charset="0"/>
                <a:cs typeface="Times New Roman" pitchFamily="18" charset="0"/>
              </a:rPr>
              <a:t>x</a:t>
            </a:r>
            <a:r>
              <a:rPr lang="en-US" dirty="0">
                <a:latin typeface="Times New Roman" pitchFamily="18" charset="0"/>
                <a:cs typeface="Times New Roman" pitchFamily="18" charset="0"/>
              </a:rPr>
              <a:t> lies in the shortest path from a source node </a:t>
            </a:r>
            <a:r>
              <a:rPr lang="en-US" b="1" dirty="0">
                <a:latin typeface="Times New Roman" pitchFamily="18" charset="0"/>
                <a:cs typeface="Times New Roman" pitchFamily="18" charset="0"/>
              </a:rPr>
              <a:t>u</a:t>
            </a:r>
            <a:r>
              <a:rPr lang="en-US" dirty="0">
                <a:latin typeface="Times New Roman" pitchFamily="18" charset="0"/>
                <a:cs typeface="Times New Roman" pitchFamily="18" charset="0"/>
              </a:rPr>
              <a:t> to destination node </a:t>
            </a:r>
            <a:r>
              <a:rPr lang="en-US" b="1" dirty="0">
                <a:latin typeface="Times New Roman" pitchFamily="18" charset="0"/>
                <a:cs typeface="Times New Roman" pitchFamily="18" charset="0"/>
              </a:rPr>
              <a:t>v</a:t>
            </a:r>
            <a:r>
              <a:rPr lang="en-US" dirty="0">
                <a:latin typeface="Times New Roman" pitchFamily="18" charset="0"/>
                <a:cs typeface="Times New Roman" pitchFamily="18" charset="0"/>
              </a:rPr>
              <a:t>, then the shortest path from </a:t>
            </a:r>
            <a:r>
              <a:rPr lang="en-US" b="1" dirty="0">
                <a:latin typeface="Times New Roman" pitchFamily="18" charset="0"/>
                <a:cs typeface="Times New Roman" pitchFamily="18" charset="0"/>
              </a:rPr>
              <a:t>u</a:t>
            </a:r>
            <a:r>
              <a:rPr lang="en-US" dirty="0">
                <a:latin typeface="Times New Roman" pitchFamily="18" charset="0"/>
                <a:cs typeface="Times New Roman" pitchFamily="18" charset="0"/>
              </a:rPr>
              <a:t> to </a:t>
            </a:r>
            <a:r>
              <a:rPr lang="en-US" b="1" dirty="0">
                <a:latin typeface="Times New Roman" pitchFamily="18" charset="0"/>
                <a:cs typeface="Times New Roman" pitchFamily="18" charset="0"/>
              </a:rPr>
              <a:t>v</a:t>
            </a:r>
            <a:r>
              <a:rPr lang="en-US" dirty="0">
                <a:latin typeface="Times New Roman" pitchFamily="18" charset="0"/>
                <a:cs typeface="Times New Roman" pitchFamily="18" charset="0"/>
              </a:rPr>
              <a:t> is the combination of the shortest path from </a:t>
            </a:r>
            <a:r>
              <a:rPr lang="en-US" b="1" dirty="0">
                <a:latin typeface="Times New Roman" pitchFamily="18" charset="0"/>
                <a:cs typeface="Times New Roman" pitchFamily="18" charset="0"/>
              </a:rPr>
              <a:t>u</a:t>
            </a:r>
            <a:r>
              <a:rPr lang="en-US" dirty="0">
                <a:latin typeface="Times New Roman" pitchFamily="18" charset="0"/>
                <a:cs typeface="Times New Roman" pitchFamily="18" charset="0"/>
              </a:rPr>
              <a:t> to </a:t>
            </a:r>
            <a:r>
              <a:rPr lang="en-US" b="1" dirty="0">
                <a:latin typeface="Times New Roman" pitchFamily="18" charset="0"/>
                <a:cs typeface="Times New Roman" pitchFamily="18" charset="0"/>
              </a:rPr>
              <a:t>x</a:t>
            </a:r>
            <a:r>
              <a:rPr lang="en-US" dirty="0">
                <a:latin typeface="Times New Roman" pitchFamily="18" charset="0"/>
                <a:cs typeface="Times New Roman" pitchFamily="18" charset="0"/>
              </a:rPr>
              <a:t>, and the shortest path from </a:t>
            </a:r>
            <a:r>
              <a:rPr lang="en-US" b="1" dirty="0">
                <a:latin typeface="Times New Roman" pitchFamily="18" charset="0"/>
                <a:cs typeface="Times New Roman" pitchFamily="18" charset="0"/>
              </a:rPr>
              <a:t>x</a:t>
            </a:r>
            <a:r>
              <a:rPr lang="en-US" dirty="0">
                <a:latin typeface="Times New Roman" pitchFamily="18" charset="0"/>
                <a:cs typeface="Times New Roman" pitchFamily="18" charset="0"/>
              </a:rPr>
              <a:t> to </a:t>
            </a:r>
            <a:r>
              <a:rPr lang="en-US" b="1" dirty="0">
                <a:latin typeface="Times New Roman" pitchFamily="18" charset="0"/>
                <a:cs typeface="Times New Roman" pitchFamily="18" charset="0"/>
              </a:rPr>
              <a:t>v</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standard All Pair Shortest Path algorithms like Floyd-</a:t>
            </a:r>
            <a:r>
              <a:rPr lang="en-US" dirty="0" err="1">
                <a:latin typeface="Times New Roman" pitchFamily="18" charset="0"/>
                <a:cs typeface="Times New Roman" pitchFamily="18" charset="0"/>
              </a:rPr>
              <a:t>Warshall</a:t>
            </a:r>
            <a:r>
              <a:rPr lang="en-US" dirty="0">
                <a:latin typeface="Times New Roman" pitchFamily="18" charset="0"/>
                <a:cs typeface="Times New Roman" pitchFamily="18" charset="0"/>
              </a:rPr>
              <a:t> and Bellman-Ford are typical examples of Dynamic Programming.</a:t>
            </a:r>
          </a:p>
          <a:p>
            <a:pPr>
              <a:lnSpc>
                <a:spcPct val="150000"/>
              </a:lnSpc>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629400"/>
          </a:xfrm>
        </p:spPr>
        <p:txBody>
          <a:bodyPr>
            <a:normAutofit fontScale="77500" lnSpcReduction="20000"/>
          </a:bodyPr>
          <a:lstStyle/>
          <a:p>
            <a:r>
              <a:rPr lang="en-US" dirty="0"/>
              <a:t>Hence, for c(0,n) we obtain</a:t>
            </a:r>
          </a:p>
          <a:p>
            <a:endParaRPr lang="en-US" dirty="0"/>
          </a:p>
          <a:p>
            <a:pPr>
              <a:buNone/>
            </a:pPr>
            <a:r>
              <a:rPr lang="en-US" sz="3600" dirty="0">
                <a:latin typeface="Times New Roman" pitchFamily="18" charset="0"/>
                <a:cs typeface="Times New Roman" pitchFamily="18" charset="0"/>
              </a:rPr>
              <a:t>C(0,n)= min</a:t>
            </a:r>
            <a:r>
              <a:rPr lang="en-US" sz="3600" baseline="-25000" dirty="0">
                <a:latin typeface="Times New Roman" pitchFamily="18" charset="0"/>
                <a:cs typeface="Times New Roman" pitchFamily="18" charset="0"/>
              </a:rPr>
              <a:t>1 ≤ </a:t>
            </a:r>
            <a:r>
              <a:rPr lang="en-US" sz="3600" baseline="-25000" dirty="0" err="1">
                <a:latin typeface="Times New Roman" pitchFamily="18" charset="0"/>
                <a:cs typeface="Times New Roman" pitchFamily="18" charset="0"/>
              </a:rPr>
              <a:t>k≤n</a:t>
            </a:r>
            <a:r>
              <a:rPr lang="en-US" sz="3600" baseline="-25000" dirty="0">
                <a:latin typeface="Times New Roman" pitchFamily="18" charset="0"/>
                <a:cs typeface="Times New Roman" pitchFamily="18" charset="0"/>
              </a:rPr>
              <a:t> </a:t>
            </a:r>
            <a:r>
              <a:rPr lang="pl-PL" sz="3600" dirty="0">
                <a:latin typeface="Times New Roman" pitchFamily="18" charset="0"/>
                <a:cs typeface="Times New Roman" pitchFamily="18" charset="0"/>
              </a:rPr>
              <a:t>{c(0</a:t>
            </a:r>
            <a:r>
              <a:rPr lang="en-US" sz="3600" dirty="0">
                <a:latin typeface="Times New Roman" pitchFamily="18" charset="0"/>
                <a:cs typeface="Times New Roman" pitchFamily="18" charset="0"/>
              </a:rPr>
              <a:t>,</a:t>
            </a:r>
            <a:r>
              <a:rPr lang="pl-PL" sz="3600" dirty="0">
                <a:latin typeface="Times New Roman" pitchFamily="18" charset="0"/>
                <a:cs typeface="Times New Roman" pitchFamily="18" charset="0"/>
              </a:rPr>
              <a:t>k-1)+c(k,n)</a:t>
            </a:r>
            <a:r>
              <a:rPr lang="en-US" sz="3600" dirty="0">
                <a:latin typeface="Times New Roman" pitchFamily="18" charset="0"/>
                <a:cs typeface="Times New Roman" pitchFamily="18" charset="0"/>
              </a:rPr>
              <a:t>+</a:t>
            </a:r>
            <a:r>
              <a:rPr lang="pl-PL" sz="3600" dirty="0">
                <a:latin typeface="Times New Roman" pitchFamily="18" charset="0"/>
                <a:cs typeface="Times New Roman" pitchFamily="18" charset="0"/>
              </a:rPr>
              <a:t>p(k)+w(0,k</a:t>
            </a:r>
            <a:r>
              <a:rPr lang="en-US" sz="3600" dirty="0">
                <a:latin typeface="Times New Roman" pitchFamily="18" charset="0"/>
                <a:cs typeface="Times New Roman" pitchFamily="18" charset="0"/>
              </a:rPr>
              <a:t>-1</a:t>
            </a:r>
            <a:r>
              <a:rPr lang="pl-PL" sz="3600" dirty="0">
                <a:latin typeface="Times New Roman" pitchFamily="18" charset="0"/>
                <a:cs typeface="Times New Roman" pitchFamily="18" charset="0"/>
              </a:rPr>
              <a:t>) +w(k,n)}</a:t>
            </a:r>
            <a:r>
              <a:rPr lang="en-US" sz="3600" dirty="0">
                <a:latin typeface="Times New Roman" pitchFamily="18" charset="0"/>
                <a:cs typeface="Times New Roman" pitchFamily="18" charset="0"/>
              </a:rPr>
              <a:t>.</a:t>
            </a:r>
          </a:p>
          <a:p>
            <a:pPr>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We can generalize above equation to obtain for any c(</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j) </a:t>
            </a:r>
          </a:p>
          <a:p>
            <a:pPr>
              <a:buNone/>
            </a:pPr>
            <a:endParaRPr lang="en-US" sz="2800" dirty="0">
              <a:latin typeface="Times New Roman" pitchFamily="18" charset="0"/>
              <a:cs typeface="Times New Roman" pitchFamily="18" charset="0"/>
            </a:endParaRPr>
          </a:p>
          <a:p>
            <a:pPr>
              <a:buNone/>
            </a:pPr>
            <a:r>
              <a:rPr lang="en-US" sz="3600" dirty="0">
                <a:latin typeface="Times New Roman" pitchFamily="18" charset="0"/>
                <a:cs typeface="Times New Roman" pitchFamily="18" charset="0"/>
              </a:rPr>
              <a:t>C(</a:t>
            </a:r>
            <a:r>
              <a:rPr lang="en-US" sz="3600" dirty="0" err="1">
                <a:latin typeface="Times New Roman" pitchFamily="18" charset="0"/>
                <a:cs typeface="Times New Roman" pitchFamily="18" charset="0"/>
              </a:rPr>
              <a:t>i</a:t>
            </a:r>
            <a:r>
              <a:rPr lang="en-US" sz="3600" dirty="0">
                <a:latin typeface="Times New Roman" pitchFamily="18" charset="0"/>
                <a:cs typeface="Times New Roman" pitchFamily="18" charset="0"/>
              </a:rPr>
              <a:t>, j)= min</a:t>
            </a:r>
            <a:r>
              <a:rPr lang="en-US" sz="3600" baseline="-25000" dirty="0">
                <a:latin typeface="Times New Roman" pitchFamily="18" charset="0"/>
                <a:cs typeface="Times New Roman" pitchFamily="18" charset="0"/>
              </a:rPr>
              <a:t>1 ≤ </a:t>
            </a:r>
            <a:r>
              <a:rPr lang="en-US" sz="3600" baseline="-25000" dirty="0" err="1">
                <a:latin typeface="Times New Roman" pitchFamily="18" charset="0"/>
                <a:cs typeface="Times New Roman" pitchFamily="18" charset="0"/>
              </a:rPr>
              <a:t>k≤j</a:t>
            </a:r>
            <a:r>
              <a:rPr lang="en-US" sz="3600" baseline="-25000" dirty="0">
                <a:latin typeface="Times New Roman" pitchFamily="18" charset="0"/>
                <a:cs typeface="Times New Roman" pitchFamily="18" charset="0"/>
              </a:rPr>
              <a:t> </a:t>
            </a:r>
            <a:r>
              <a:rPr lang="pl-PL" sz="3600" dirty="0">
                <a:latin typeface="Times New Roman" pitchFamily="18" charset="0"/>
                <a:cs typeface="Times New Roman" pitchFamily="18" charset="0"/>
              </a:rPr>
              <a:t>{c(</a:t>
            </a:r>
            <a:r>
              <a:rPr lang="en-US" sz="3600" dirty="0" err="1">
                <a:latin typeface="Times New Roman" pitchFamily="18" charset="0"/>
                <a:cs typeface="Times New Roman" pitchFamily="18" charset="0"/>
              </a:rPr>
              <a:t>i</a:t>
            </a:r>
            <a:r>
              <a:rPr lang="en-US" sz="3600" dirty="0">
                <a:latin typeface="Times New Roman" pitchFamily="18" charset="0"/>
                <a:cs typeface="Times New Roman" pitchFamily="18" charset="0"/>
              </a:rPr>
              <a:t>,</a:t>
            </a:r>
            <a:r>
              <a:rPr lang="pl-PL" sz="3600" dirty="0">
                <a:latin typeface="Times New Roman" pitchFamily="18" charset="0"/>
                <a:cs typeface="Times New Roman" pitchFamily="18" charset="0"/>
              </a:rPr>
              <a:t>k-1)+c(k,</a:t>
            </a:r>
            <a:r>
              <a:rPr lang="en-US" sz="3600" dirty="0">
                <a:latin typeface="Times New Roman" pitchFamily="18" charset="0"/>
                <a:cs typeface="Times New Roman" pitchFamily="18" charset="0"/>
              </a:rPr>
              <a:t>j</a:t>
            </a:r>
            <a:r>
              <a:rPr lang="pl-PL" sz="3600" dirty="0">
                <a:latin typeface="Times New Roman" pitchFamily="18" charset="0"/>
                <a:cs typeface="Times New Roman" pitchFamily="18" charset="0"/>
              </a:rPr>
              <a:t>)</a:t>
            </a:r>
            <a:r>
              <a:rPr lang="en-US" sz="3600" dirty="0">
                <a:latin typeface="Times New Roman" pitchFamily="18" charset="0"/>
                <a:cs typeface="Times New Roman" pitchFamily="18" charset="0"/>
              </a:rPr>
              <a:t>+</a:t>
            </a:r>
            <a:r>
              <a:rPr lang="pl-PL" sz="3600" dirty="0">
                <a:latin typeface="Times New Roman" pitchFamily="18" charset="0"/>
                <a:cs typeface="Times New Roman" pitchFamily="18" charset="0"/>
              </a:rPr>
              <a:t>p(k)+w(0,k</a:t>
            </a:r>
            <a:r>
              <a:rPr lang="en-US" sz="3600" dirty="0">
                <a:latin typeface="Times New Roman" pitchFamily="18" charset="0"/>
                <a:cs typeface="Times New Roman" pitchFamily="18" charset="0"/>
              </a:rPr>
              <a:t>-1</a:t>
            </a:r>
            <a:r>
              <a:rPr lang="pl-PL" sz="3600" dirty="0">
                <a:latin typeface="Times New Roman" pitchFamily="18" charset="0"/>
                <a:cs typeface="Times New Roman" pitchFamily="18" charset="0"/>
              </a:rPr>
              <a:t>) +w(k,</a:t>
            </a:r>
            <a:r>
              <a:rPr lang="en-US" sz="3600" dirty="0">
                <a:latin typeface="Times New Roman" pitchFamily="18" charset="0"/>
                <a:cs typeface="Times New Roman" pitchFamily="18" charset="0"/>
              </a:rPr>
              <a:t>j</a:t>
            </a:r>
            <a:r>
              <a:rPr lang="pl-PL"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pPr>
              <a:buNone/>
            </a:pPr>
            <a:endParaRPr lang="en-US" sz="2800" b="1"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p>
          <a:p>
            <a:pPr>
              <a:buNone/>
            </a:pPr>
            <a:r>
              <a:rPr lang="en-US" sz="2800" b="1" dirty="0">
                <a:latin typeface="Times New Roman" pitchFamily="18" charset="0"/>
                <a:cs typeface="Times New Roman" pitchFamily="18" charset="0"/>
              </a:rPr>
              <a:t>	</a:t>
            </a:r>
            <a:endParaRPr lang="en-US" sz="2600" b="1" dirty="0">
              <a:latin typeface="Times New Roman" pitchFamily="18" charset="0"/>
              <a:cs typeface="Times New Roman" pitchFamily="18" charset="0"/>
            </a:endParaRPr>
          </a:p>
          <a:p>
            <a:pPr>
              <a:buNone/>
            </a:pPr>
            <a:endParaRPr lang="en-US" sz="2800" b="1" dirty="0">
              <a:latin typeface="Times New Roman" pitchFamily="18" charset="0"/>
              <a:cs typeface="Times New Roman" pitchFamily="18" charset="0"/>
            </a:endParaRPr>
          </a:p>
          <a:p>
            <a:pPr>
              <a:buNone/>
            </a:pPr>
            <a:r>
              <a:rPr lang="en-US" sz="2800" dirty="0"/>
              <a:t>	</a:t>
            </a:r>
            <a:endParaRPr lang="en-US" sz="3500" b="1" dirty="0">
              <a:latin typeface="Times New Roman" pitchFamily="18" charset="0"/>
              <a:cs typeface="Times New Roman" pitchFamily="18" charset="0"/>
            </a:endParaRPr>
          </a:p>
          <a:p>
            <a:pPr>
              <a:buNone/>
            </a:pPr>
            <a:endParaRPr lang="en-US" sz="3500" b="1" dirty="0">
              <a:latin typeface="Times New Roman" pitchFamily="18" charset="0"/>
              <a:cs typeface="Times New Roman" pitchFamily="18" charset="0"/>
            </a:endParaRPr>
          </a:p>
          <a:p>
            <a:pPr>
              <a:buNone/>
            </a:pPr>
            <a:r>
              <a:rPr lang="en-US" sz="3500" b="1" dirty="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4" name="Rectangle 3"/>
          <p:cNvSpPr/>
          <p:nvPr/>
        </p:nvSpPr>
        <p:spPr>
          <a:xfrm>
            <a:off x="304800" y="2971800"/>
            <a:ext cx="84582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2060"/>
                </a:solidFill>
                <a:latin typeface="Times New Roman" pitchFamily="18" charset="0"/>
                <a:cs typeface="Times New Roman" pitchFamily="18" charset="0"/>
              </a:rPr>
              <a:t>C(</a:t>
            </a:r>
            <a:r>
              <a:rPr lang="en-US" sz="2800" b="1" dirty="0" err="1">
                <a:solidFill>
                  <a:srgbClr val="002060"/>
                </a:solidFill>
                <a:latin typeface="Times New Roman" pitchFamily="18" charset="0"/>
                <a:cs typeface="Times New Roman" pitchFamily="18" charset="0"/>
              </a:rPr>
              <a:t>i</a:t>
            </a:r>
            <a:r>
              <a:rPr lang="en-US" sz="2800" b="1" dirty="0">
                <a:solidFill>
                  <a:srgbClr val="002060"/>
                </a:solidFill>
                <a:latin typeface="Times New Roman" pitchFamily="18" charset="0"/>
                <a:cs typeface="Times New Roman" pitchFamily="18" charset="0"/>
              </a:rPr>
              <a:t>, j)= min</a:t>
            </a:r>
            <a:r>
              <a:rPr lang="en-US" sz="2800" b="1" baseline="-25000" dirty="0">
                <a:solidFill>
                  <a:srgbClr val="002060"/>
                </a:solidFill>
                <a:latin typeface="Times New Roman" pitchFamily="18" charset="0"/>
                <a:cs typeface="Times New Roman" pitchFamily="18" charset="0"/>
              </a:rPr>
              <a:t>1 ≤ </a:t>
            </a:r>
            <a:r>
              <a:rPr lang="en-US" sz="2800" b="1" baseline="-25000" dirty="0" err="1">
                <a:solidFill>
                  <a:srgbClr val="002060"/>
                </a:solidFill>
                <a:latin typeface="Times New Roman" pitchFamily="18" charset="0"/>
                <a:cs typeface="Times New Roman" pitchFamily="18" charset="0"/>
              </a:rPr>
              <a:t>k≤j</a:t>
            </a:r>
            <a:r>
              <a:rPr lang="en-US" sz="2800" b="1" baseline="-25000" dirty="0">
                <a:solidFill>
                  <a:srgbClr val="002060"/>
                </a:solidFill>
                <a:latin typeface="Times New Roman" pitchFamily="18" charset="0"/>
                <a:cs typeface="Times New Roman" pitchFamily="18" charset="0"/>
              </a:rPr>
              <a:t> </a:t>
            </a:r>
            <a:r>
              <a:rPr lang="pl-PL" sz="2800" b="1" dirty="0">
                <a:solidFill>
                  <a:srgbClr val="002060"/>
                </a:solidFill>
                <a:latin typeface="Times New Roman" pitchFamily="18" charset="0"/>
                <a:cs typeface="Times New Roman" pitchFamily="18" charset="0"/>
              </a:rPr>
              <a:t>{c(</a:t>
            </a:r>
            <a:r>
              <a:rPr lang="en-US" sz="2800" b="1" dirty="0" err="1">
                <a:solidFill>
                  <a:srgbClr val="002060"/>
                </a:solidFill>
                <a:latin typeface="Times New Roman" pitchFamily="18" charset="0"/>
                <a:cs typeface="Times New Roman" pitchFamily="18" charset="0"/>
              </a:rPr>
              <a:t>i</a:t>
            </a:r>
            <a:r>
              <a:rPr lang="en-US" sz="2800" b="1" dirty="0">
                <a:solidFill>
                  <a:srgbClr val="002060"/>
                </a:solidFill>
                <a:latin typeface="Times New Roman" pitchFamily="18" charset="0"/>
                <a:cs typeface="Times New Roman" pitchFamily="18" charset="0"/>
              </a:rPr>
              <a:t>,</a:t>
            </a:r>
            <a:r>
              <a:rPr lang="pl-PL" sz="2800" b="1" dirty="0">
                <a:solidFill>
                  <a:srgbClr val="002060"/>
                </a:solidFill>
                <a:latin typeface="Times New Roman" pitchFamily="18" charset="0"/>
                <a:cs typeface="Times New Roman" pitchFamily="18" charset="0"/>
              </a:rPr>
              <a:t>k-1)+c(k,</a:t>
            </a:r>
            <a:r>
              <a:rPr lang="en-US" sz="2800" b="1" dirty="0">
                <a:solidFill>
                  <a:srgbClr val="002060"/>
                </a:solidFill>
                <a:latin typeface="Times New Roman" pitchFamily="18" charset="0"/>
                <a:cs typeface="Times New Roman" pitchFamily="18" charset="0"/>
              </a:rPr>
              <a:t>j</a:t>
            </a:r>
            <a:r>
              <a:rPr lang="pl-PL" sz="2800" b="1" dirty="0">
                <a:solidFill>
                  <a:srgbClr val="002060"/>
                </a:solidFill>
                <a:latin typeface="Times New Roman" pitchFamily="18" charset="0"/>
                <a:cs typeface="Times New Roman" pitchFamily="18" charset="0"/>
              </a:rPr>
              <a:t>)</a:t>
            </a:r>
            <a:r>
              <a:rPr lang="en-US" sz="2800" b="1" dirty="0">
                <a:solidFill>
                  <a:srgbClr val="002060"/>
                </a:solidFill>
                <a:latin typeface="Times New Roman" pitchFamily="18" charset="0"/>
                <a:cs typeface="Times New Roman" pitchFamily="18" charset="0"/>
              </a:rPr>
              <a:t>}+</a:t>
            </a:r>
            <a:r>
              <a:rPr lang="pl-PL" sz="2800" b="1" dirty="0">
                <a:solidFill>
                  <a:srgbClr val="002060"/>
                </a:solidFill>
                <a:latin typeface="Times New Roman" pitchFamily="18" charset="0"/>
                <a:cs typeface="Times New Roman" pitchFamily="18" charset="0"/>
              </a:rPr>
              <a:t>w(</a:t>
            </a:r>
            <a:r>
              <a:rPr lang="en-US" sz="2800" b="1" dirty="0" err="1">
                <a:solidFill>
                  <a:srgbClr val="002060"/>
                </a:solidFill>
                <a:latin typeface="Times New Roman" pitchFamily="18" charset="0"/>
                <a:cs typeface="Times New Roman" pitchFamily="18" charset="0"/>
              </a:rPr>
              <a:t>i</a:t>
            </a:r>
            <a:r>
              <a:rPr lang="pl-PL" sz="2800" b="1" dirty="0">
                <a:solidFill>
                  <a:srgbClr val="002060"/>
                </a:solidFill>
                <a:latin typeface="Times New Roman" pitchFamily="18" charset="0"/>
                <a:cs typeface="Times New Roman" pitchFamily="18" charset="0"/>
              </a:rPr>
              <a:t>,</a:t>
            </a:r>
            <a:r>
              <a:rPr lang="en-US" sz="2800" b="1" dirty="0">
                <a:solidFill>
                  <a:srgbClr val="002060"/>
                </a:solidFill>
                <a:latin typeface="Times New Roman" pitchFamily="18" charset="0"/>
                <a:cs typeface="Times New Roman" pitchFamily="18" charset="0"/>
              </a:rPr>
              <a:t>j</a:t>
            </a:r>
            <a:r>
              <a:rPr lang="pl-PL" sz="2800" b="1" dirty="0">
                <a:solidFill>
                  <a:srgbClr val="002060"/>
                </a:solidFill>
                <a:latin typeface="Times New Roman" pitchFamily="18" charset="0"/>
                <a:cs typeface="Times New Roman" pitchFamily="18" charset="0"/>
              </a:rPr>
              <a:t>)</a:t>
            </a:r>
            <a:r>
              <a:rPr lang="en-US" sz="2800" b="1" dirty="0">
                <a:solidFill>
                  <a:srgbClr val="002060"/>
                </a:solidFill>
                <a:latin typeface="Times New Roman" pitchFamily="18" charset="0"/>
                <a:cs typeface="Times New Roman" pitchFamily="18" charset="0"/>
              </a:rPr>
              <a:t>,  where </a:t>
            </a:r>
            <a:r>
              <a:rPr lang="en-US" sz="2800" b="1" dirty="0" err="1">
                <a:solidFill>
                  <a:srgbClr val="002060"/>
                </a:solidFill>
                <a:latin typeface="Times New Roman" pitchFamily="18" charset="0"/>
                <a:cs typeface="Times New Roman" pitchFamily="18" charset="0"/>
              </a:rPr>
              <a:t>i</a:t>
            </a:r>
            <a:r>
              <a:rPr lang="en-US" sz="2800" dirty="0">
                <a:latin typeface="Times New Roman" pitchFamily="18" charset="0"/>
                <a:cs typeface="Times New Roman" pitchFamily="18" charset="0"/>
              </a:rPr>
              <a:t> ≠j</a:t>
            </a:r>
            <a:endParaRPr lang="en-US" sz="2800" b="1" dirty="0">
              <a:solidFill>
                <a:srgbClr val="002060"/>
              </a:solidFill>
              <a:latin typeface="Times New Roman" pitchFamily="18" charset="0"/>
              <a:cs typeface="Times New Roman" pitchFamily="18" charset="0"/>
            </a:endParaRPr>
          </a:p>
          <a:p>
            <a:pPr algn="ctr"/>
            <a:endParaRPr lang="en-US" dirty="0"/>
          </a:p>
        </p:txBody>
      </p:sp>
      <p:sp>
        <p:nvSpPr>
          <p:cNvPr id="5" name="Rectangle 4"/>
          <p:cNvSpPr/>
          <p:nvPr/>
        </p:nvSpPr>
        <p:spPr>
          <a:xfrm>
            <a:off x="609600" y="3733800"/>
            <a:ext cx="73152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itchFamily="18" charset="0"/>
                <a:cs typeface="Times New Roman" pitchFamily="18" charset="0"/>
              </a:rPr>
              <a:t>w(</a:t>
            </a:r>
            <a:r>
              <a:rPr lang="en-US" sz="3200" b="1" dirty="0" err="1">
                <a:latin typeface="Times New Roman" pitchFamily="18" charset="0"/>
                <a:cs typeface="Times New Roman" pitchFamily="18" charset="0"/>
              </a:rPr>
              <a:t>i</a:t>
            </a:r>
            <a:r>
              <a:rPr lang="en-US" sz="3200" b="1" dirty="0">
                <a:latin typeface="Times New Roman" pitchFamily="18" charset="0"/>
                <a:cs typeface="Times New Roman" pitchFamily="18" charset="0"/>
              </a:rPr>
              <a:t>, j)=</a:t>
            </a:r>
            <a:r>
              <a:rPr lang="pl-PL" sz="3200" b="1" dirty="0">
                <a:latin typeface="Times New Roman" pitchFamily="18" charset="0"/>
                <a:cs typeface="Times New Roman" pitchFamily="18" charset="0"/>
              </a:rPr>
              <a:t>P(j</a:t>
            </a:r>
            <a:r>
              <a:rPr lang="en-US" sz="3200" b="1" dirty="0">
                <a:latin typeface="Times New Roman" pitchFamily="18" charset="0"/>
                <a:cs typeface="Times New Roman" pitchFamily="18" charset="0"/>
              </a:rPr>
              <a:t>)+q</a:t>
            </a:r>
            <a:r>
              <a:rPr lang="pl-PL" sz="3200" b="1" dirty="0">
                <a:latin typeface="Times New Roman" pitchFamily="18" charset="0"/>
                <a:cs typeface="Times New Roman" pitchFamily="18" charset="0"/>
              </a:rPr>
              <a:t>(j)+w(i,j-1)</a:t>
            </a:r>
            <a:r>
              <a:rPr lang="en-US" sz="3200" b="1" dirty="0">
                <a:latin typeface="Times New Roman" pitchFamily="18" charset="0"/>
                <a:cs typeface="Times New Roman" pitchFamily="18" charset="0"/>
              </a:rPr>
              <a:t>,</a:t>
            </a:r>
            <a:r>
              <a:rPr lang="en-US" sz="3200" b="1" dirty="0">
                <a:solidFill>
                  <a:srgbClr val="002060"/>
                </a:solidFill>
                <a:latin typeface="Times New Roman" pitchFamily="18" charset="0"/>
                <a:cs typeface="Times New Roman" pitchFamily="18" charset="0"/>
              </a:rPr>
              <a:t> where </a:t>
            </a:r>
            <a:r>
              <a:rPr lang="en-US" sz="3200" b="1" dirty="0" err="1">
                <a:solidFill>
                  <a:srgbClr val="002060"/>
                </a:solidFill>
                <a:latin typeface="Times New Roman" pitchFamily="18" charset="0"/>
                <a:cs typeface="Times New Roman" pitchFamily="18" charset="0"/>
              </a:rPr>
              <a:t>i</a:t>
            </a:r>
            <a:r>
              <a:rPr lang="en-US" sz="3200" dirty="0">
                <a:latin typeface="Times New Roman" pitchFamily="18" charset="0"/>
                <a:cs typeface="Times New Roman" pitchFamily="18" charset="0"/>
              </a:rPr>
              <a:t> ≠j</a:t>
            </a:r>
            <a:endParaRPr lang="en-US" sz="3200" b="1" dirty="0"/>
          </a:p>
        </p:txBody>
      </p:sp>
      <p:sp>
        <p:nvSpPr>
          <p:cNvPr id="6" name="Rectangle 5"/>
          <p:cNvSpPr/>
          <p:nvPr/>
        </p:nvSpPr>
        <p:spPr>
          <a:xfrm>
            <a:off x="1752600" y="4419600"/>
            <a:ext cx="44196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latin typeface="Times New Roman" pitchFamily="18" charset="0"/>
                <a:cs typeface="Times New Roman" pitchFamily="18" charset="0"/>
              </a:rPr>
              <a:t>c(</a:t>
            </a:r>
            <a:r>
              <a:rPr lang="en-US" sz="3000" b="1" dirty="0" err="1">
                <a:latin typeface="Times New Roman" pitchFamily="18" charset="0"/>
                <a:cs typeface="Times New Roman" pitchFamily="18" charset="0"/>
              </a:rPr>
              <a:t>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i</a:t>
            </a:r>
            <a:r>
              <a:rPr lang="en-US" sz="3000" b="1" dirty="0">
                <a:latin typeface="Times New Roman" pitchFamily="18" charset="0"/>
                <a:cs typeface="Times New Roman" pitchFamily="18" charset="0"/>
              </a:rPr>
              <a:t>)= 0 , if </a:t>
            </a:r>
            <a:r>
              <a:rPr lang="en-US" sz="3000" b="1" dirty="0" err="1">
                <a:latin typeface="Times New Roman" pitchFamily="18" charset="0"/>
                <a:cs typeface="Times New Roman" pitchFamily="18" charset="0"/>
              </a:rPr>
              <a:t>i</a:t>
            </a:r>
            <a:r>
              <a:rPr lang="en-US" sz="3000" b="1" dirty="0">
                <a:latin typeface="Times New Roman" pitchFamily="18" charset="0"/>
                <a:cs typeface="Times New Roman" pitchFamily="18" charset="0"/>
              </a:rPr>
              <a:t>=j</a:t>
            </a:r>
          </a:p>
        </p:txBody>
      </p:sp>
      <p:sp>
        <p:nvSpPr>
          <p:cNvPr id="7" name="Rectangle 6"/>
          <p:cNvSpPr/>
          <p:nvPr/>
        </p:nvSpPr>
        <p:spPr>
          <a:xfrm>
            <a:off x="2133600" y="5181600"/>
            <a:ext cx="37338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buNone/>
            </a:pPr>
            <a:endParaRPr lang="en-US" sz="3200" b="1" dirty="0">
              <a:latin typeface="Times New Roman" pitchFamily="18" charset="0"/>
              <a:cs typeface="Times New Roman" pitchFamily="18" charset="0"/>
            </a:endParaRPr>
          </a:p>
          <a:p>
            <a:pPr>
              <a:buNone/>
            </a:pPr>
            <a:r>
              <a:rPr lang="en-US" sz="3200" b="1" dirty="0">
                <a:latin typeface="Times New Roman" pitchFamily="18" charset="0"/>
                <a:cs typeface="Times New Roman" pitchFamily="18" charset="0"/>
              </a:rPr>
              <a:t>w(</a:t>
            </a:r>
            <a:r>
              <a:rPr lang="en-US" sz="3200" b="1" dirty="0" err="1">
                <a:latin typeface="Times New Roman" pitchFamily="18" charset="0"/>
                <a:cs typeface="Times New Roman" pitchFamily="18" charset="0"/>
              </a:rPr>
              <a:t>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i</a:t>
            </a:r>
            <a:r>
              <a:rPr lang="en-US" sz="3200" b="1" dirty="0">
                <a:latin typeface="Times New Roman" pitchFamily="18" charset="0"/>
                <a:cs typeface="Times New Roman" pitchFamily="18" charset="0"/>
              </a:rPr>
              <a:t>)= q(</a:t>
            </a:r>
            <a:r>
              <a:rPr lang="en-US" sz="3200" b="1" dirty="0" err="1">
                <a:latin typeface="Times New Roman" pitchFamily="18" charset="0"/>
                <a:cs typeface="Times New Roman" pitchFamily="18" charset="0"/>
              </a:rPr>
              <a:t>i</a:t>
            </a:r>
            <a:r>
              <a:rPr lang="en-US" sz="3200" b="1" dirty="0">
                <a:latin typeface="Times New Roman" pitchFamily="18" charset="0"/>
                <a:cs typeface="Times New Roman" pitchFamily="18" charset="0"/>
              </a:rPr>
              <a:t>), if </a:t>
            </a:r>
            <a:r>
              <a:rPr lang="en-US" sz="3200" b="1" dirty="0" err="1">
                <a:latin typeface="Times New Roman" pitchFamily="18" charset="0"/>
                <a:cs typeface="Times New Roman" pitchFamily="18" charset="0"/>
              </a:rPr>
              <a:t>i</a:t>
            </a:r>
            <a:r>
              <a:rPr lang="en-US" sz="3200" b="1" dirty="0">
                <a:latin typeface="Times New Roman" pitchFamily="18" charset="0"/>
                <a:cs typeface="Times New Roman" pitchFamily="18" charset="0"/>
              </a:rPr>
              <a:t>=j</a:t>
            </a:r>
          </a:p>
          <a:p>
            <a:pPr>
              <a:buNone/>
            </a:pPr>
            <a:endParaRPr lang="en-US" sz="2400" b="1"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5745163"/>
          </a:xfrm>
        </p:spPr>
        <p:txBody>
          <a:bodyPr>
            <a:normAutofit/>
          </a:bodyPr>
          <a:lstStyle/>
          <a:p>
            <a:r>
              <a:rPr lang="en-US" sz="3000" dirty="0">
                <a:latin typeface="Times New Roman" pitchFamily="18" charset="0"/>
                <a:cs typeface="Times New Roman" pitchFamily="18" charset="0"/>
              </a:rPr>
              <a:t>Above Equation can be solved for c(0,n) by first computing all c(</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j)such that  j-</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 1. </a:t>
            </a: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Next we can compute all c(</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j) such that j-</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=2, then all c(</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j) with j-</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 3, and so on.</a:t>
            </a: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If during this computation we record the root r(</a:t>
            </a:r>
            <a:r>
              <a:rPr lang="en-US" sz="3000" dirty="0" err="1">
                <a:latin typeface="Times New Roman" pitchFamily="18" charset="0"/>
                <a:cs typeface="Times New Roman" pitchFamily="18" charset="0"/>
              </a:rPr>
              <a:t>i,j</a:t>
            </a:r>
            <a:r>
              <a:rPr lang="en-US" sz="3000" dirty="0">
                <a:latin typeface="Times New Roman" pitchFamily="18" charset="0"/>
                <a:cs typeface="Times New Roman" pitchFamily="18" charset="0"/>
              </a:rPr>
              <a:t>) of each tree t</a:t>
            </a:r>
            <a:r>
              <a:rPr lang="en-US" sz="3000" baseline="-25000" dirty="0">
                <a:latin typeface="Times New Roman" pitchFamily="18" charset="0"/>
                <a:cs typeface="Times New Roman" pitchFamily="18" charset="0"/>
              </a:rPr>
              <a:t>ij</a:t>
            </a:r>
            <a:r>
              <a:rPr lang="en-US" sz="3000" dirty="0">
                <a:latin typeface="Times New Roman" pitchFamily="18" charset="0"/>
                <a:cs typeface="Times New Roman" pitchFamily="18" charset="0"/>
              </a:rPr>
              <a:t>, then an optimal binary search tree can be constructed from these r(</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j).</a:t>
            </a:r>
          </a:p>
          <a:p>
            <a:endParaRPr lang="en-US" sz="3000" dirty="0">
              <a:latin typeface="Times New Roman" pitchFamily="18" charset="0"/>
              <a:cs typeface="Times New Roman" pitchFamily="18" charset="0"/>
            </a:endParaRPr>
          </a:p>
          <a:p>
            <a:endParaRPr lang="en-US" sz="3000" dirty="0">
              <a:latin typeface="Times New Roman" pitchFamily="18" charset="0"/>
              <a:cs typeface="Times New Roman" pitchFamily="18" charset="0"/>
            </a:endParaRPr>
          </a:p>
        </p:txBody>
      </p:sp>
      <p:sp>
        <p:nvSpPr>
          <p:cNvPr id="4" name="Rectangle 3"/>
          <p:cNvSpPr/>
          <p:nvPr/>
        </p:nvSpPr>
        <p:spPr>
          <a:xfrm>
            <a:off x="304800" y="5257800"/>
            <a:ext cx="861060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itchFamily="18" charset="0"/>
                <a:cs typeface="Times New Roman" pitchFamily="18" charset="0"/>
              </a:rPr>
              <a:t>Note:  r(</a:t>
            </a:r>
            <a:r>
              <a:rPr lang="en-US" sz="3200" b="1" dirty="0" err="1">
                <a:latin typeface="Times New Roman" pitchFamily="18" charset="0"/>
                <a:cs typeface="Times New Roman" pitchFamily="18" charset="0"/>
              </a:rPr>
              <a:t>i</a:t>
            </a:r>
            <a:r>
              <a:rPr lang="en-US" sz="3200" b="1" dirty="0">
                <a:latin typeface="Times New Roman" pitchFamily="18" charset="0"/>
                <a:cs typeface="Times New Roman" pitchFamily="18" charset="0"/>
              </a:rPr>
              <a:t>, j)is the value of ‘k’ that minimize, </a:t>
            </a:r>
            <a:r>
              <a:rPr lang="en-US" sz="3200" b="1" dirty="0">
                <a:solidFill>
                  <a:srgbClr val="002060"/>
                </a:solidFill>
                <a:latin typeface="Times New Roman" pitchFamily="18" charset="0"/>
                <a:cs typeface="Times New Roman" pitchFamily="18" charset="0"/>
              </a:rPr>
              <a:t>if </a:t>
            </a:r>
            <a:r>
              <a:rPr lang="en-US" sz="3200" dirty="0">
                <a:latin typeface="Times New Roman" pitchFamily="18" charset="0"/>
                <a:cs typeface="Times New Roman" pitchFamily="18" charset="0"/>
              </a:rPr>
              <a:t>≠j</a:t>
            </a:r>
            <a:endParaRPr lang="en-US" sz="3200" b="1" dirty="0">
              <a:latin typeface="Times New Roman" pitchFamily="18" charset="0"/>
              <a:cs typeface="Times New Roman" pitchFamily="18" charset="0"/>
            </a:endParaRPr>
          </a:p>
          <a:p>
            <a:pPr algn="ct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6400800"/>
          </a:xfrm>
        </p:spPr>
        <p:txBody>
          <a:bodyPr>
            <a:normAutofit/>
          </a:bodyPr>
          <a:lstStyle/>
          <a:p>
            <a:r>
              <a:rPr lang="en-US" sz="3000" dirty="0">
                <a:latin typeface="Times New Roman" pitchFamily="18" charset="0"/>
                <a:cs typeface="Times New Roman" pitchFamily="18" charset="0"/>
              </a:rPr>
              <a:t>Example: Let n = 4 and (a1,a2,a3,a4)=(do, if, </a:t>
            </a:r>
            <a:r>
              <a:rPr lang="en-US" sz="3000" dirty="0" err="1">
                <a:latin typeface="Times New Roman" pitchFamily="18" charset="0"/>
                <a:cs typeface="Times New Roman" pitchFamily="18" charset="0"/>
              </a:rPr>
              <a:t>int</a:t>
            </a:r>
            <a:r>
              <a:rPr lang="en-US" sz="3000" dirty="0">
                <a:latin typeface="Times New Roman" pitchFamily="18" charset="0"/>
                <a:cs typeface="Times New Roman" pitchFamily="18" charset="0"/>
              </a:rPr>
              <a:t>, while). Let p(1:4) = (3,3,1,1) and </a:t>
            </a:r>
          </a:p>
          <a:p>
            <a:pPr>
              <a:buNone/>
            </a:pPr>
            <a:r>
              <a:rPr lang="en-US" sz="3000" dirty="0">
                <a:latin typeface="Times New Roman" pitchFamily="18" charset="0"/>
                <a:cs typeface="Times New Roman" pitchFamily="18" charset="0"/>
              </a:rPr>
              <a:t>	q(0:4) = (2,3,1,1,1)The </a:t>
            </a:r>
            <a:r>
              <a:rPr lang="en-US" sz="3000" dirty="0" err="1">
                <a:latin typeface="Times New Roman" pitchFamily="18" charset="0"/>
                <a:cs typeface="Times New Roman" pitchFamily="18" charset="0"/>
              </a:rPr>
              <a:t>p's</a:t>
            </a:r>
            <a:r>
              <a:rPr lang="en-US" sz="3000" dirty="0">
                <a:latin typeface="Times New Roman" pitchFamily="18" charset="0"/>
                <a:cs typeface="Times New Roman" pitchFamily="18" charset="0"/>
              </a:rPr>
              <a:t> and </a:t>
            </a:r>
            <a:r>
              <a:rPr lang="en-US" sz="3000" dirty="0" err="1">
                <a:latin typeface="Times New Roman" pitchFamily="18" charset="0"/>
                <a:cs typeface="Times New Roman" pitchFamily="18" charset="0"/>
              </a:rPr>
              <a:t>q's</a:t>
            </a:r>
            <a:r>
              <a:rPr lang="en-US" sz="3000" dirty="0">
                <a:latin typeface="Times New Roman" pitchFamily="18" charset="0"/>
                <a:cs typeface="Times New Roman" pitchFamily="18" charset="0"/>
              </a:rPr>
              <a:t> have been</a:t>
            </a:r>
          </a:p>
          <a:p>
            <a:pPr>
              <a:buNone/>
            </a:pPr>
            <a:r>
              <a:rPr lang="en-US" sz="3000" dirty="0">
                <a:latin typeface="Times New Roman" pitchFamily="18" charset="0"/>
                <a:cs typeface="Times New Roman" pitchFamily="18" charset="0"/>
              </a:rPr>
              <a:t> 	multiplied by 16 for convenience Initially, we have w(</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q(</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and c(</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)=0 and r(</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0,</a:t>
            </a:r>
          </a:p>
          <a:p>
            <a:pPr>
              <a:buNone/>
            </a:pPr>
            <a:r>
              <a:rPr lang="en-US" sz="3000" dirty="0">
                <a:latin typeface="Times New Roman" pitchFamily="18" charset="0"/>
                <a:cs typeface="Times New Roman" pitchFamily="18" charset="0"/>
              </a:rPr>
              <a:t>    0 ≤</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 4. Using above equation and the observation w(</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j)=</a:t>
            </a:r>
            <a:r>
              <a:rPr lang="pl-PL" sz="3000" dirty="0">
                <a:latin typeface="Times New Roman" pitchFamily="18" charset="0"/>
                <a:cs typeface="Times New Roman" pitchFamily="18" charset="0"/>
              </a:rPr>
              <a:t>P(j</a:t>
            </a:r>
            <a:r>
              <a:rPr lang="en-US" sz="3000" dirty="0">
                <a:latin typeface="Times New Roman" pitchFamily="18" charset="0"/>
                <a:cs typeface="Times New Roman" pitchFamily="18" charset="0"/>
              </a:rPr>
              <a:t>)+q</a:t>
            </a:r>
            <a:r>
              <a:rPr lang="pl-PL" sz="3000" dirty="0">
                <a:latin typeface="Times New Roman" pitchFamily="18" charset="0"/>
                <a:cs typeface="Times New Roman" pitchFamily="18" charset="0"/>
              </a:rPr>
              <a:t>(j)+w(i,j-1),we get</a:t>
            </a:r>
            <a:endParaRPr lang="en-US" sz="3000" dirty="0">
              <a:latin typeface="Times New Roman" pitchFamily="18" charset="0"/>
              <a:cs typeface="Times New Roman" pitchFamily="18" charset="0"/>
            </a:endParaRPr>
          </a:p>
          <a:p>
            <a:pPr>
              <a:buNone/>
            </a:pPr>
            <a:r>
              <a:rPr lang="en-US" sz="3000" b="1" dirty="0">
                <a:latin typeface="Times New Roman" pitchFamily="18" charset="0"/>
                <a:cs typeface="Times New Roman" pitchFamily="18" charset="0"/>
              </a:rPr>
              <a:t>Sol: </a:t>
            </a:r>
          </a:p>
          <a:p>
            <a:pPr>
              <a:buNone/>
            </a:pPr>
            <a:r>
              <a:rPr lang="en-US" sz="3000" b="1" dirty="0">
                <a:latin typeface="Times New Roman" pitchFamily="18" charset="0"/>
                <a:cs typeface="Times New Roman" pitchFamily="18" charset="0"/>
              </a:rPr>
              <a:t>	</a:t>
            </a:r>
            <a:r>
              <a:rPr lang="en-US" sz="3000" dirty="0">
                <a:latin typeface="Times New Roman" pitchFamily="18" charset="0"/>
                <a:cs typeface="Times New Roman" pitchFamily="18" charset="0"/>
              </a:rPr>
              <a:t>compute W,C,R  for j-</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=1,j-i=2,j-i=3 &amp; j-</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=4</a:t>
            </a:r>
          </a:p>
          <a:p>
            <a:pPr>
              <a:buNone/>
            </a:pPr>
            <a:r>
              <a:rPr lang="en-US" sz="3000" dirty="0">
                <a:latin typeface="Times New Roman" pitchFamily="18" charset="0"/>
                <a:cs typeface="Times New Roman" pitchFamily="18" charset="0"/>
              </a:rPr>
              <a:t>	p1=3,p2=3,p3=1 and p4=1</a:t>
            </a:r>
          </a:p>
          <a:p>
            <a:pPr>
              <a:buNone/>
            </a:pPr>
            <a:r>
              <a:rPr lang="en-US" sz="3000" dirty="0">
                <a:latin typeface="Times New Roman" pitchFamily="18" charset="0"/>
                <a:cs typeface="Times New Roman" pitchFamily="18" charset="0"/>
              </a:rPr>
              <a:t>	Q0=2,Q1=3,Q2=1,Q3=1 AND Q4=1</a:t>
            </a:r>
          </a:p>
          <a:p>
            <a:pPr>
              <a:buNone/>
            </a:pPr>
            <a:r>
              <a:rPr lang="en-US" sz="3000" dirty="0">
                <a:latin typeface="Times New Roman" pitchFamily="18" charset="0"/>
                <a:cs typeface="Times New Roman" pitchFamily="18" charset="0"/>
              </a:rPr>
              <a:t> </a:t>
            </a:r>
          </a:p>
          <a:p>
            <a:pPr>
              <a:buNone/>
            </a:pPr>
            <a:endParaRPr lang="en-US" sz="3000" dirty="0">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1"/>
            <a:ext cx="8305800" cy="609600"/>
          </a:xfrm>
        </p:spPr>
        <p:txBody>
          <a:bodyPr/>
          <a:lstStyle/>
          <a:p>
            <a:pPr>
              <a:buNone/>
            </a:pPr>
            <a:r>
              <a:rPr lang="en-US" u="sng" dirty="0">
                <a:latin typeface="Times New Roman" pitchFamily="18" charset="0"/>
                <a:cs typeface="Times New Roman" pitchFamily="18" charset="0"/>
              </a:rPr>
              <a:t>Compute W,C,R  for j-</a:t>
            </a:r>
            <a:r>
              <a:rPr lang="en-US" u="sng" dirty="0" err="1">
                <a:latin typeface="Times New Roman" pitchFamily="18" charset="0"/>
                <a:cs typeface="Times New Roman" pitchFamily="18" charset="0"/>
              </a:rPr>
              <a:t>i</a:t>
            </a:r>
            <a:r>
              <a:rPr lang="en-US" u="sng" dirty="0">
                <a:latin typeface="Times New Roman" pitchFamily="18" charset="0"/>
                <a:cs typeface="Times New Roman" pitchFamily="18" charset="0"/>
              </a:rPr>
              <a:t>=1</a:t>
            </a:r>
          </a:p>
          <a:p>
            <a:pPr>
              <a:buNone/>
            </a:pPr>
            <a:endParaRPr lang="en-US" u="sng" dirty="0">
              <a:latin typeface="Times New Roman" pitchFamily="18" charset="0"/>
              <a:cs typeface="Times New Roman" pitchFamily="18" charset="0"/>
            </a:endParaRPr>
          </a:p>
          <a:p>
            <a:pPr>
              <a:buNone/>
            </a:pPr>
            <a:endParaRPr lang="en-US" u="sng" dirty="0"/>
          </a:p>
        </p:txBody>
      </p:sp>
      <p:pic>
        <p:nvPicPr>
          <p:cNvPr id="2050" name="Picture 2" descr="C:\Users\RAKESH REDDY GURRALA\Desktop\Untitled.jpg"/>
          <p:cNvPicPr>
            <a:picLocks noChangeAspect="1" noChangeArrowheads="1"/>
          </p:cNvPicPr>
          <p:nvPr/>
        </p:nvPicPr>
        <p:blipFill>
          <a:blip r:embed="rId2"/>
          <a:srcRect/>
          <a:stretch>
            <a:fillRect/>
          </a:stretch>
        </p:blipFill>
        <p:spPr bwMode="auto">
          <a:xfrm>
            <a:off x="685800" y="990600"/>
            <a:ext cx="7810500" cy="5362575"/>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5668963"/>
          </a:xfrm>
        </p:spPr>
        <p:txBody>
          <a:bodyPr/>
          <a:lstStyle/>
          <a:p>
            <a:r>
              <a:rPr lang="en-US" dirty="0"/>
              <a:t>Knowing W(</a:t>
            </a:r>
            <a:r>
              <a:rPr lang="en-US" dirty="0" err="1"/>
              <a:t>i</a:t>
            </a:r>
            <a:r>
              <a:rPr lang="en-US" dirty="0"/>
              <a:t>, </a:t>
            </a:r>
            <a:r>
              <a:rPr lang="en-US" dirty="0" err="1"/>
              <a:t>i</a:t>
            </a:r>
            <a:r>
              <a:rPr lang="en-US" dirty="0"/>
              <a:t> +1) and C(</a:t>
            </a:r>
            <a:r>
              <a:rPr lang="en-US" dirty="0" err="1"/>
              <a:t>i</a:t>
            </a:r>
            <a:r>
              <a:rPr lang="en-US" dirty="0"/>
              <a:t>, </a:t>
            </a:r>
            <a:r>
              <a:rPr lang="en-US" dirty="0" err="1"/>
              <a:t>i</a:t>
            </a:r>
            <a:r>
              <a:rPr lang="en-US" dirty="0"/>
              <a:t> + 1),0≤i &lt;4, we can again use equations compute w(i,i+2), c(i,i+2), and r(i,i+2), 0≤i &lt;3.</a:t>
            </a:r>
          </a:p>
          <a:p>
            <a:r>
              <a:rPr lang="en-US" dirty="0"/>
              <a:t>This process can be repeated until  w(0,4), c(0,4) and r(0,4)are obtained.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53000"/>
            <a:ext cx="8458200" cy="1143000"/>
          </a:xfrm>
        </p:spPr>
        <p:txBody>
          <a:bodyPr>
            <a:normAutofit fontScale="90000"/>
          </a:bodyPr>
          <a:lstStyle/>
          <a:p>
            <a:r>
              <a:rPr lang="en-US" dirty="0"/>
              <a:t>Computation of c(0,4)w, (0,4)and r(0,4)</a:t>
            </a:r>
          </a:p>
        </p:txBody>
      </p:sp>
      <p:pic>
        <p:nvPicPr>
          <p:cNvPr id="3074" name="Picture 2" descr="C:\Users\RAKESH REDDY GURRALA\Desktop\Untitled.jpg"/>
          <p:cNvPicPr>
            <a:picLocks noGrp="1" noChangeAspect="1" noChangeArrowheads="1"/>
          </p:cNvPicPr>
          <p:nvPr>
            <p:ph idx="1"/>
          </p:nvPr>
        </p:nvPicPr>
        <p:blipFill>
          <a:blip r:embed="rId2"/>
          <a:srcRect/>
          <a:stretch>
            <a:fillRect/>
          </a:stretch>
        </p:blipFill>
        <p:spPr bwMode="auto">
          <a:xfrm>
            <a:off x="304800" y="381000"/>
            <a:ext cx="8153400" cy="4525963"/>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458200" cy="5287963"/>
          </a:xfrm>
        </p:spPr>
        <p:txBody>
          <a:bodyPr/>
          <a:lstStyle/>
          <a:p>
            <a:r>
              <a:rPr lang="en-US" dirty="0"/>
              <a:t>Optimal Binary search of above example</a:t>
            </a:r>
          </a:p>
        </p:txBody>
      </p:sp>
      <p:sp>
        <p:nvSpPr>
          <p:cNvPr id="4" name="Oval 3"/>
          <p:cNvSpPr/>
          <p:nvPr/>
        </p:nvSpPr>
        <p:spPr>
          <a:xfrm>
            <a:off x="3505200" y="1447800"/>
            <a:ext cx="9144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if</a:t>
            </a:r>
          </a:p>
        </p:txBody>
      </p:sp>
      <p:sp>
        <p:nvSpPr>
          <p:cNvPr id="5" name="Oval 4"/>
          <p:cNvSpPr/>
          <p:nvPr/>
        </p:nvSpPr>
        <p:spPr>
          <a:xfrm>
            <a:off x="1981200" y="3124200"/>
            <a:ext cx="9144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a:t>
            </a:r>
          </a:p>
        </p:txBody>
      </p:sp>
      <p:sp>
        <p:nvSpPr>
          <p:cNvPr id="7" name="Oval 6"/>
          <p:cNvSpPr/>
          <p:nvPr/>
        </p:nvSpPr>
        <p:spPr>
          <a:xfrm>
            <a:off x="5410200" y="3124200"/>
            <a:ext cx="9144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int</a:t>
            </a:r>
            <a:endParaRPr lang="en-US" dirty="0"/>
          </a:p>
        </p:txBody>
      </p:sp>
      <p:sp>
        <p:nvSpPr>
          <p:cNvPr id="8" name="Oval 7"/>
          <p:cNvSpPr/>
          <p:nvPr/>
        </p:nvSpPr>
        <p:spPr>
          <a:xfrm>
            <a:off x="7467600" y="5181600"/>
            <a:ext cx="1143000" cy="914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while</a:t>
            </a:r>
          </a:p>
        </p:txBody>
      </p:sp>
      <p:cxnSp>
        <p:nvCxnSpPr>
          <p:cNvPr id="10" name="Straight Connector 9"/>
          <p:cNvCxnSpPr>
            <a:endCxn id="4" idx="3"/>
          </p:cNvCxnSpPr>
          <p:nvPr/>
        </p:nvCxnSpPr>
        <p:spPr>
          <a:xfrm rot="5400000" flipH="1" flipV="1">
            <a:off x="2667000" y="2304490"/>
            <a:ext cx="1048311" cy="8959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5"/>
          </p:cNvCxnSpPr>
          <p:nvPr/>
        </p:nvCxnSpPr>
        <p:spPr>
          <a:xfrm rot="16200000" flipH="1">
            <a:off x="4361889" y="2152088"/>
            <a:ext cx="1200711" cy="1353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5"/>
          </p:cNvCxnSpPr>
          <p:nvPr/>
        </p:nvCxnSpPr>
        <p:spPr>
          <a:xfrm rot="16200000" flipH="1">
            <a:off x="6228789" y="3866588"/>
            <a:ext cx="1276911" cy="135311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 REDDY GURRALA\Desktop\Untitled.jpg"/>
          <p:cNvPicPr>
            <a:picLocks noGrp="1" noChangeAspect="1" noChangeArrowheads="1"/>
          </p:cNvPicPr>
          <p:nvPr>
            <p:ph idx="1"/>
          </p:nvPr>
        </p:nvPicPr>
        <p:blipFill>
          <a:blip r:embed="rId2"/>
          <a:srcRect/>
          <a:stretch>
            <a:fillRect/>
          </a:stretch>
        </p:blipFill>
        <p:spPr bwMode="auto">
          <a:xfrm>
            <a:off x="408882" y="0"/>
            <a:ext cx="6601797" cy="67056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KESH REDDY GURRALA\Desktop\Untitled.jpg"/>
          <p:cNvPicPr>
            <a:picLocks noChangeAspect="1" noChangeArrowheads="1"/>
          </p:cNvPicPr>
          <p:nvPr/>
        </p:nvPicPr>
        <p:blipFill>
          <a:blip r:embed="rId3"/>
          <a:srcRect/>
          <a:stretch>
            <a:fillRect/>
          </a:stretch>
        </p:blipFill>
        <p:spPr bwMode="auto">
          <a:xfrm>
            <a:off x="228600" y="304801"/>
            <a:ext cx="8077201" cy="3733800"/>
          </a:xfrm>
          <a:prstGeom prst="rect">
            <a:avLst/>
          </a:prstGeom>
          <a:noFill/>
        </p:spPr>
      </p:pic>
      <p:sp>
        <p:nvSpPr>
          <p:cNvPr id="8" name="Subtitle 7"/>
          <p:cNvSpPr>
            <a:spLocks noGrp="1"/>
          </p:cNvSpPr>
          <p:nvPr>
            <p:ph type="subTitle" idx="1"/>
          </p:nvPr>
        </p:nvSpPr>
        <p:spPr>
          <a:xfrm>
            <a:off x="0" y="3962400"/>
            <a:ext cx="8991600" cy="2667000"/>
          </a:xfrm>
        </p:spPr>
        <p:txBody>
          <a:bodyPr>
            <a:normAutofit fontScale="85000" lnSpcReduction="10000"/>
          </a:bodyPr>
          <a:lstStyle/>
          <a:p>
            <a:pPr algn="l"/>
            <a:r>
              <a:rPr lang="en-US" dirty="0">
                <a:solidFill>
                  <a:schemeClr val="tx1"/>
                </a:solidFill>
                <a:latin typeface="Times New Roman" pitchFamily="18" charset="0"/>
                <a:cs typeface="Times New Roman" pitchFamily="18" charset="0"/>
              </a:rPr>
              <a:t>-The computation of each of these c(</a:t>
            </a:r>
            <a:r>
              <a:rPr lang="en-US" dirty="0" err="1">
                <a:solidFill>
                  <a:schemeClr val="tx1"/>
                </a:solidFill>
                <a:latin typeface="Times New Roman" pitchFamily="18" charset="0"/>
                <a:cs typeface="Times New Roman" pitchFamily="18" charset="0"/>
              </a:rPr>
              <a:t>i,j</a:t>
            </a:r>
            <a:r>
              <a:rPr lang="en-US" dirty="0">
                <a:solidFill>
                  <a:schemeClr val="tx1"/>
                </a:solidFill>
                <a:latin typeface="Times New Roman" pitchFamily="18" charset="0"/>
                <a:cs typeface="Times New Roman" pitchFamily="18" charset="0"/>
              </a:rPr>
              <a:t>)‘s Requires us to find the minimum of ‘m’ quantities.</a:t>
            </a:r>
          </a:p>
          <a:p>
            <a:pPr algn="l">
              <a:buFontTx/>
              <a:buChar char="-"/>
            </a:pPr>
            <a:r>
              <a:rPr lang="en-US" dirty="0">
                <a:solidFill>
                  <a:schemeClr val="tx1"/>
                </a:solidFill>
                <a:latin typeface="Times New Roman" pitchFamily="18" charset="0"/>
                <a:cs typeface="Times New Roman" pitchFamily="18" charset="0"/>
              </a:rPr>
              <a:t>Hence, each such c(</a:t>
            </a:r>
            <a:r>
              <a:rPr lang="en-US" dirty="0" err="1">
                <a:solidFill>
                  <a:schemeClr val="tx1"/>
                </a:solidFill>
                <a:latin typeface="Times New Roman" pitchFamily="18" charset="0"/>
                <a:cs typeface="Times New Roman" pitchFamily="18" charset="0"/>
              </a:rPr>
              <a:t>i,j</a:t>
            </a:r>
            <a:r>
              <a:rPr lang="en-US" dirty="0">
                <a:solidFill>
                  <a:schemeClr val="tx1"/>
                </a:solidFill>
                <a:latin typeface="Times New Roman" pitchFamily="18" charset="0"/>
                <a:cs typeface="Times New Roman" pitchFamily="18" charset="0"/>
              </a:rPr>
              <a:t>) can be computed in time O(m).</a:t>
            </a:r>
          </a:p>
          <a:p>
            <a:pPr algn="l">
              <a:buFontTx/>
              <a:buChar char="-"/>
            </a:pPr>
            <a:r>
              <a:rPr lang="en-US" dirty="0">
                <a:solidFill>
                  <a:schemeClr val="tx1"/>
                </a:solidFill>
                <a:latin typeface="Times New Roman" pitchFamily="18" charset="0"/>
                <a:cs typeface="Times New Roman" pitchFamily="18" charset="0"/>
              </a:rPr>
              <a:t>The total time for all c(</a:t>
            </a:r>
            <a:r>
              <a:rPr lang="en-US" dirty="0" err="1">
                <a:solidFill>
                  <a:schemeClr val="tx1"/>
                </a:solidFill>
                <a:latin typeface="Times New Roman" pitchFamily="18" charset="0"/>
                <a:cs typeface="Times New Roman" pitchFamily="18" charset="0"/>
              </a:rPr>
              <a:t>i,j</a:t>
            </a:r>
            <a:r>
              <a:rPr lang="en-US" dirty="0">
                <a:solidFill>
                  <a:schemeClr val="tx1"/>
                </a:solidFill>
                <a:latin typeface="Times New Roman" pitchFamily="18" charset="0"/>
                <a:cs typeface="Times New Roman" pitchFamily="18" charset="0"/>
              </a:rPr>
              <a:t>) with j-</a:t>
            </a:r>
            <a:r>
              <a:rPr lang="en-US" dirty="0" err="1">
                <a:solidFill>
                  <a:schemeClr val="tx1"/>
                </a:solidFill>
                <a:latin typeface="Times New Roman" pitchFamily="18" charset="0"/>
                <a:cs typeface="Times New Roman" pitchFamily="18" charset="0"/>
              </a:rPr>
              <a:t>i</a:t>
            </a:r>
            <a:r>
              <a:rPr lang="en-US" dirty="0">
                <a:solidFill>
                  <a:schemeClr val="tx1"/>
                </a:solidFill>
                <a:latin typeface="Times New Roman" pitchFamily="18" charset="0"/>
                <a:cs typeface="Times New Roman" pitchFamily="18" charset="0"/>
              </a:rPr>
              <a:t>= m is therefore O(nm- m</a:t>
            </a:r>
            <a:r>
              <a:rPr lang="en-US" baseline="30000"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rPr>
              <a:t>).</a:t>
            </a:r>
          </a:p>
          <a:p>
            <a:pPr algn="l">
              <a:buFontTx/>
              <a:buChar char="-"/>
            </a:pPr>
            <a:r>
              <a:rPr lang="en-US" dirty="0">
                <a:solidFill>
                  <a:schemeClr val="tx1"/>
                </a:solidFill>
                <a:latin typeface="Times New Roman" pitchFamily="18" charset="0"/>
                <a:cs typeface="Times New Roman" pitchFamily="18" charset="0"/>
              </a:rPr>
              <a:t>The total time to evaluate all the c(</a:t>
            </a:r>
            <a:r>
              <a:rPr lang="en-US" dirty="0" err="1">
                <a:solidFill>
                  <a:schemeClr val="tx1"/>
                </a:solidFill>
                <a:latin typeface="Times New Roman" pitchFamily="18" charset="0"/>
                <a:cs typeface="Times New Roman" pitchFamily="18" charset="0"/>
              </a:rPr>
              <a:t>i,j</a:t>
            </a:r>
            <a:r>
              <a:rPr lang="en-US" dirty="0">
                <a:solidFill>
                  <a:schemeClr val="tx1"/>
                </a:solidFill>
                <a:latin typeface="Times New Roman" pitchFamily="18" charset="0"/>
                <a:cs typeface="Times New Roman" pitchFamily="18" charset="0"/>
              </a:rPr>
              <a:t>)'s and r(</a:t>
            </a:r>
            <a:r>
              <a:rPr lang="en-US" dirty="0" err="1">
                <a:solidFill>
                  <a:schemeClr val="tx1"/>
                </a:solidFill>
                <a:latin typeface="Times New Roman" pitchFamily="18" charset="0"/>
                <a:cs typeface="Times New Roman" pitchFamily="18" charset="0"/>
              </a:rPr>
              <a:t>i,j</a:t>
            </a:r>
            <a:r>
              <a:rPr lang="en-US" dirty="0">
                <a:solidFill>
                  <a:schemeClr val="tx1"/>
                </a:solidFill>
                <a:latin typeface="Times New Roman" pitchFamily="18" charset="0"/>
                <a:cs typeface="Times New Roman" pitchFamily="18" charset="0"/>
              </a:rPr>
              <a:t>)'s is therefore</a:t>
            </a:r>
          </a:p>
          <a:p>
            <a:pPr algn="l"/>
            <a:r>
              <a:rPr lang="en-US" b="1" dirty="0">
                <a:solidFill>
                  <a:schemeClr val="tx1"/>
                </a:solidFill>
                <a:latin typeface="Times New Roman" pitchFamily="18" charset="0"/>
                <a:cs typeface="Times New Roman" pitchFamily="18" charset="0"/>
              </a:rPr>
              <a:t>	Ʃ</a:t>
            </a:r>
            <a:r>
              <a:rPr lang="en-US" b="1" baseline="-32000" dirty="0">
                <a:solidFill>
                  <a:schemeClr val="tx1"/>
                </a:solidFill>
                <a:latin typeface="Times New Roman" pitchFamily="18" charset="0"/>
                <a:cs typeface="Times New Roman" pitchFamily="18" charset="0"/>
              </a:rPr>
              <a:t>1≤m≤n</a:t>
            </a:r>
            <a:r>
              <a:rPr lang="en-US" b="1"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nm- m</a:t>
            </a:r>
            <a:r>
              <a:rPr lang="en-US" baseline="30000" dirty="0">
                <a:solidFill>
                  <a:schemeClr val="tx1"/>
                </a:solidFill>
                <a:latin typeface="Times New Roman" pitchFamily="18" charset="0"/>
                <a:cs typeface="Times New Roman" pitchFamily="18" charset="0"/>
              </a:rPr>
              <a:t>2</a:t>
            </a:r>
            <a:r>
              <a:rPr lang="en-US" dirty="0">
                <a:solidFill>
                  <a:schemeClr val="tx1"/>
                </a:solidFill>
                <a:latin typeface="Times New Roman" pitchFamily="18" charset="0"/>
                <a:cs typeface="Times New Roman" pitchFamily="18" charset="0"/>
              </a:rPr>
              <a:t>)=O(n</a:t>
            </a:r>
            <a:r>
              <a:rPr lang="en-US" baseline="30000" dirty="0">
                <a:solidFill>
                  <a:schemeClr val="tx1"/>
                </a:solidFill>
                <a:latin typeface="Times New Roman" pitchFamily="18" charset="0"/>
                <a:cs typeface="Times New Roman" pitchFamily="18" charset="0"/>
              </a:rPr>
              <a:t>3</a:t>
            </a:r>
            <a:r>
              <a:rPr lang="en-US" dirty="0">
                <a:solidFill>
                  <a:schemeClr val="tx1"/>
                </a:solidFill>
                <a:latin typeface="Times New Roman" pitchFamily="18" charset="0"/>
                <a:cs typeface="Times New Roman" pitchFamily="18" charset="0"/>
              </a:rPr>
              <a:t>).</a:t>
            </a:r>
            <a:endParaRPr lang="en-US" b="1" baseline="-32000" dirty="0">
              <a:solidFill>
                <a:schemeClr val="tx1"/>
              </a:solidFill>
              <a:latin typeface="Times New Roman" pitchFamily="18" charset="0"/>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4000" b="1" dirty="0">
                <a:latin typeface="Times New Roman" pitchFamily="18" charset="0"/>
                <a:cs typeface="Times New Roman" pitchFamily="18" charset="0"/>
              </a:rPr>
              <a:t>5.RELIABILITYDESIGN</a:t>
            </a:r>
          </a:p>
        </p:txBody>
      </p:sp>
      <p:sp>
        <p:nvSpPr>
          <p:cNvPr id="3" name="Content Placeholder 2"/>
          <p:cNvSpPr>
            <a:spLocks noGrp="1"/>
          </p:cNvSpPr>
          <p:nvPr>
            <p:ph idx="1"/>
          </p:nvPr>
        </p:nvSpPr>
        <p:spPr>
          <a:xfrm>
            <a:off x="457200" y="1066800"/>
            <a:ext cx="8229600" cy="5486400"/>
          </a:xfrm>
        </p:spPr>
        <p:txBody>
          <a:bodyPr>
            <a:normAutofit fontScale="92500" lnSpcReduction="20000"/>
          </a:bodyPr>
          <a:lstStyle/>
          <a:p>
            <a:r>
              <a:rPr lang="en-US" dirty="0">
                <a:latin typeface="Times New Roman" pitchFamily="18" charset="0"/>
                <a:cs typeface="Times New Roman" pitchFamily="18" charset="0"/>
              </a:rPr>
              <a:t>In this section we look at an example of how to use dynamic programming to solve a problem with a multiplicative optimization function.</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problem is to design a system that is composed of several devices connected in series.</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Let ‘</a:t>
            </a:r>
            <a:r>
              <a:rPr lang="en-US" b="1" dirty="0" err="1">
                <a:latin typeface="Times New Roman" pitchFamily="18" charset="0"/>
                <a:cs typeface="Times New Roman" pitchFamily="18" charset="0"/>
              </a:rPr>
              <a:t>r</a:t>
            </a:r>
            <a:r>
              <a:rPr lang="en-US" b="1"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be the reliability of device ‘D’ (that is </a:t>
            </a:r>
            <a:r>
              <a:rPr lang="en-US" b="1" dirty="0" err="1">
                <a:latin typeface="Times New Roman" pitchFamily="18" charset="0"/>
                <a:cs typeface="Times New Roman" pitchFamily="18" charset="0"/>
              </a:rPr>
              <a:t>r</a:t>
            </a:r>
            <a:r>
              <a:rPr lang="en-US" b="1"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is the probability that device </a:t>
            </a:r>
            <a:r>
              <a:rPr lang="en-US" dirty="0" err="1">
                <a:latin typeface="Times New Roman" pitchFamily="18" charset="0"/>
                <a:cs typeface="Times New Roman" pitchFamily="18" charset="0"/>
              </a:rPr>
              <a:t>i</a:t>
            </a:r>
            <a:r>
              <a:rPr lang="en-US" dirty="0">
                <a:latin typeface="Times New Roman" pitchFamily="18" charset="0"/>
                <a:cs typeface="Times New Roman" pitchFamily="18" charset="0"/>
              </a:rPr>
              <a:t> will function properly).</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Then, the reliability of the entire system is ∏</a:t>
            </a:r>
            <a:r>
              <a:rPr lang="en-US" b="1" dirty="0" err="1">
                <a:latin typeface="Times New Roman" pitchFamily="18" charset="0"/>
                <a:cs typeface="Times New Roman" pitchFamily="18" charset="0"/>
              </a:rPr>
              <a:t>r</a:t>
            </a:r>
            <a:r>
              <a:rPr lang="en-US" b="1" baseline="-25000" dirty="0" err="1">
                <a:latin typeface="Times New Roman" pitchFamily="18" charset="0"/>
                <a:cs typeface="Times New Roman" pitchFamily="18" charset="0"/>
              </a:rPr>
              <a:t>i</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r>
              <a:rPr lang="en-US" sz="3600" dirty="0">
                <a:solidFill>
                  <a:srgbClr val="FF0000"/>
                </a:solidFill>
                <a:latin typeface="Times New Roman" pitchFamily="18" charset="0"/>
                <a:cs typeface="Times New Roman" pitchFamily="18" charset="0"/>
              </a:rPr>
              <a:t>Steps of Dynamic Programming Approach</a:t>
            </a:r>
            <a:br>
              <a:rPr lang="en-US" sz="3600" dirty="0">
                <a:solidFill>
                  <a:srgbClr val="FF0000"/>
                </a:solidFill>
                <a:latin typeface="Times New Roman" pitchFamily="18" charset="0"/>
                <a:cs typeface="Times New Roman" pitchFamily="18" charset="0"/>
              </a:rPr>
            </a:br>
            <a:endParaRPr lang="en-US" sz="36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257800"/>
          </a:xfrm>
        </p:spPr>
        <p:txBody>
          <a:bodyPr>
            <a:normAutofit/>
          </a:bodyPr>
          <a:lstStyle/>
          <a:p>
            <a:r>
              <a:rPr lang="en-US" sz="3000" dirty="0">
                <a:latin typeface="Times New Roman" pitchFamily="18" charset="0"/>
                <a:cs typeface="Times New Roman" pitchFamily="18" charset="0"/>
              </a:rPr>
              <a:t>Dynamic Programming algorithm is designed using the following four steps −</a:t>
            </a:r>
          </a:p>
          <a:p>
            <a:pPr>
              <a:buNone/>
            </a:pPr>
            <a:r>
              <a:rPr lang="en-US" sz="3000" dirty="0">
                <a:latin typeface="Times New Roman" pitchFamily="18" charset="0"/>
                <a:cs typeface="Times New Roman" pitchFamily="18" charset="0"/>
              </a:rPr>
              <a:t>	1.Characterize the structure of an optimal solution.</a:t>
            </a:r>
          </a:p>
          <a:p>
            <a:pPr>
              <a:buNone/>
            </a:pPr>
            <a:r>
              <a:rPr lang="en-US" sz="3000" dirty="0">
                <a:latin typeface="Times New Roman" pitchFamily="18" charset="0"/>
                <a:cs typeface="Times New Roman" pitchFamily="18" charset="0"/>
              </a:rPr>
              <a:t>	2.Recursively define the value of an optimal solution.</a:t>
            </a:r>
          </a:p>
          <a:p>
            <a:pPr>
              <a:buNone/>
            </a:pPr>
            <a:r>
              <a:rPr lang="en-US" sz="3000" dirty="0">
                <a:latin typeface="Times New Roman" pitchFamily="18" charset="0"/>
                <a:cs typeface="Times New Roman" pitchFamily="18" charset="0"/>
              </a:rPr>
              <a:t>    3.Compute the value of an optimal solution, typically in a bottom-up fashion.</a:t>
            </a:r>
          </a:p>
          <a:p>
            <a:pPr>
              <a:buNone/>
            </a:pPr>
            <a:r>
              <a:rPr lang="en-US" sz="3000" dirty="0">
                <a:latin typeface="Times New Roman" pitchFamily="18" charset="0"/>
                <a:cs typeface="Times New Roman" pitchFamily="18" charset="0"/>
              </a:rPr>
              <a:t>    4.Construct an optimal solution from the computed information.</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AKESH REDDY GURRALA\Desktop\Untitled.jpg"/>
          <p:cNvPicPr>
            <a:picLocks noGrp="1" noChangeAspect="1" noChangeArrowheads="1"/>
          </p:cNvPicPr>
          <p:nvPr>
            <p:ph idx="1"/>
          </p:nvPr>
        </p:nvPicPr>
        <p:blipFill>
          <a:blip r:embed="rId2"/>
          <a:srcRect/>
          <a:stretch>
            <a:fillRect/>
          </a:stretch>
        </p:blipFill>
        <p:spPr bwMode="auto">
          <a:xfrm>
            <a:off x="381000" y="304800"/>
            <a:ext cx="8397513" cy="5745163"/>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05800" cy="6400800"/>
          </a:xfrm>
        </p:spPr>
        <p:txBody>
          <a:bodyPr>
            <a:normAutofit lnSpcReduction="10000"/>
          </a:bodyPr>
          <a:lstStyle/>
          <a:p>
            <a:r>
              <a:rPr lang="en-US" sz="3000" dirty="0">
                <a:latin typeface="Times New Roman" pitchFamily="18" charset="0"/>
                <a:cs typeface="Times New Roman" pitchFamily="18" charset="0"/>
              </a:rPr>
              <a:t>Even if the individual devices are very reliable (the ‘</a:t>
            </a:r>
            <a:r>
              <a:rPr lang="en-US" sz="3000" b="1" dirty="0" err="1">
                <a:latin typeface="Times New Roman" pitchFamily="18" charset="0"/>
                <a:cs typeface="Times New Roman" pitchFamily="18" charset="0"/>
              </a:rPr>
              <a:t>r</a:t>
            </a:r>
            <a:r>
              <a:rPr lang="en-US" sz="3000" b="1" baseline="-25000" dirty="0" err="1">
                <a:latin typeface="Times New Roman" pitchFamily="18" charset="0"/>
                <a:cs typeface="Times New Roman" pitchFamily="18" charset="0"/>
              </a:rPr>
              <a:t>i</a:t>
            </a:r>
            <a:r>
              <a:rPr lang="en-US" sz="3000" b="1" baseline="-25000" dirty="0">
                <a:latin typeface="Times New Roman" pitchFamily="18" charset="0"/>
                <a:cs typeface="Times New Roman" pitchFamily="18" charset="0"/>
              </a:rPr>
              <a:t> </a:t>
            </a:r>
            <a:r>
              <a:rPr lang="en-US" sz="3000" dirty="0">
                <a:latin typeface="Times New Roman" pitchFamily="18" charset="0"/>
                <a:cs typeface="Times New Roman" pitchFamily="18" charset="0"/>
              </a:rPr>
              <a:t>'s are very close to one), the reliability of the system may not be very good.</a:t>
            </a: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Multiple copies of the same device type are connected in parallel(Figure 5.20) through the use of switching circuits.</a:t>
            </a: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The switching circuits determine which devices in any given group are functioning properly.</a:t>
            </a:r>
          </a:p>
          <a:p>
            <a:pPr>
              <a:buNone/>
            </a:pPr>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They then make use of one such device at each stage.</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6172200"/>
          </a:xfrm>
        </p:spPr>
        <p:txBody>
          <a:bodyPr>
            <a:normAutofit/>
          </a:bodyPr>
          <a:lstStyle/>
          <a:p>
            <a:r>
              <a:rPr lang="en-US" sz="3000" dirty="0">
                <a:latin typeface="Times New Roman" pitchFamily="18" charset="0"/>
                <a:cs typeface="Times New Roman" pitchFamily="18" charset="0"/>
              </a:rPr>
              <a:t>If stage ‘</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contains </a:t>
            </a:r>
            <a:r>
              <a:rPr lang="en-US" sz="3000" b="1" dirty="0">
                <a:latin typeface="Times New Roman" pitchFamily="18" charset="0"/>
                <a:cs typeface="Times New Roman" pitchFamily="18" charset="0"/>
              </a:rPr>
              <a:t>m</a:t>
            </a:r>
            <a:r>
              <a:rPr lang="en-US" sz="3000" b="1" baseline="-25000" dirty="0">
                <a:latin typeface="Times New Roman" pitchFamily="18" charset="0"/>
                <a:cs typeface="Times New Roman" pitchFamily="18" charset="0"/>
              </a:rPr>
              <a:t>i</a:t>
            </a:r>
            <a:r>
              <a:rPr lang="en-US" sz="3000" dirty="0">
                <a:latin typeface="Times New Roman" pitchFamily="18" charset="0"/>
                <a:cs typeface="Times New Roman" pitchFamily="18" charset="0"/>
              </a:rPr>
              <a:t> copies of device </a:t>
            </a:r>
            <a:r>
              <a:rPr lang="en-US" sz="3000" b="1" dirty="0">
                <a:latin typeface="Times New Roman" pitchFamily="18" charset="0"/>
                <a:cs typeface="Times New Roman" pitchFamily="18" charset="0"/>
              </a:rPr>
              <a:t>D</a:t>
            </a:r>
            <a:r>
              <a:rPr lang="en-US" sz="3000" b="1" baseline="-25000" dirty="0">
                <a:latin typeface="Times New Roman" pitchFamily="18" charset="0"/>
                <a:cs typeface="Times New Roman" pitchFamily="18" charset="0"/>
              </a:rPr>
              <a:t>i </a:t>
            </a:r>
            <a:r>
              <a:rPr lang="en-US" sz="3000" dirty="0">
                <a:latin typeface="Times New Roman" pitchFamily="18" charset="0"/>
                <a:cs typeface="Times New Roman" pitchFamily="18" charset="0"/>
              </a:rPr>
              <a:t>,then the probability that all </a:t>
            </a:r>
            <a:r>
              <a:rPr lang="en-US" sz="3000" b="1" dirty="0">
                <a:latin typeface="Times New Roman" pitchFamily="18" charset="0"/>
                <a:cs typeface="Times New Roman" pitchFamily="18" charset="0"/>
              </a:rPr>
              <a:t>m</a:t>
            </a:r>
            <a:r>
              <a:rPr lang="en-US" sz="3000" b="1" baseline="-25000" dirty="0">
                <a:latin typeface="Times New Roman" pitchFamily="18" charset="0"/>
                <a:cs typeface="Times New Roman" pitchFamily="18" charset="0"/>
              </a:rPr>
              <a:t>i</a:t>
            </a:r>
            <a:r>
              <a:rPr lang="en-US" sz="3000" dirty="0">
                <a:latin typeface="Times New Roman" pitchFamily="18" charset="0"/>
                <a:cs typeface="Times New Roman" pitchFamily="18" charset="0"/>
              </a:rPr>
              <a:t> have a malfunction is (1-</a:t>
            </a:r>
            <a:r>
              <a:rPr lang="en-US" sz="3000" b="1" dirty="0">
                <a:latin typeface="Times New Roman" pitchFamily="18" charset="0"/>
                <a:cs typeface="Times New Roman" pitchFamily="18" charset="0"/>
              </a:rPr>
              <a:t>r</a:t>
            </a:r>
            <a:r>
              <a:rPr lang="en-US" sz="3000" b="1" baseline="-25000" dirty="0">
                <a:latin typeface="Times New Roman" pitchFamily="18" charset="0"/>
                <a:cs typeface="Times New Roman" pitchFamily="18" charset="0"/>
              </a:rPr>
              <a:t>i</a:t>
            </a:r>
            <a:r>
              <a:rPr lang="en-US" sz="3000" dirty="0">
                <a:latin typeface="Times New Roman" pitchFamily="18" charset="0"/>
                <a:cs typeface="Times New Roman" pitchFamily="18" charset="0"/>
              </a:rPr>
              <a:t>)</a:t>
            </a:r>
            <a:r>
              <a:rPr lang="en-US" sz="3000" baseline="30000" dirty="0">
                <a:latin typeface="Times New Roman" pitchFamily="18" charset="0"/>
                <a:cs typeface="Times New Roman" pitchFamily="18" charset="0"/>
              </a:rPr>
              <a:t>m</a:t>
            </a:r>
            <a:r>
              <a:rPr lang="en-US" sz="3000" b="1" baseline="30000" dirty="0">
                <a:latin typeface="Times New Roman" pitchFamily="18" charset="0"/>
                <a:cs typeface="Times New Roman" pitchFamily="18" charset="0"/>
              </a:rPr>
              <a:t>i</a:t>
            </a:r>
          </a:p>
          <a:p>
            <a:pPr>
              <a:buNone/>
            </a:pPr>
            <a:r>
              <a:rPr lang="en-US" sz="3000" b="1" dirty="0">
                <a:latin typeface="Times New Roman" pitchFamily="18" charset="0"/>
                <a:cs typeface="Times New Roman" pitchFamily="18" charset="0"/>
              </a:rPr>
              <a:t> </a:t>
            </a:r>
          </a:p>
          <a:p>
            <a:r>
              <a:rPr lang="en-US" sz="3000" b="1" dirty="0">
                <a:latin typeface="Times New Roman" pitchFamily="18" charset="0"/>
                <a:cs typeface="Times New Roman" pitchFamily="18" charset="0"/>
              </a:rPr>
              <a:t> </a:t>
            </a:r>
            <a:r>
              <a:rPr lang="en-US" sz="3000" dirty="0">
                <a:latin typeface="Times New Roman" pitchFamily="18" charset="0"/>
                <a:cs typeface="Times New Roman" pitchFamily="18" charset="0"/>
              </a:rPr>
              <a:t>Hence the reliability of stage ‘</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 becomes</a:t>
            </a:r>
          </a:p>
          <a:p>
            <a:pPr>
              <a:buNone/>
            </a:pPr>
            <a:r>
              <a:rPr lang="en-US" sz="3000" dirty="0">
                <a:latin typeface="Times New Roman" pitchFamily="18" charset="0"/>
                <a:cs typeface="Times New Roman" pitchFamily="18" charset="0"/>
              </a:rPr>
              <a:t>				</a:t>
            </a:r>
            <a:endParaRPr lang="en-US" sz="3000" b="1" baseline="30000" dirty="0">
              <a:latin typeface="Times New Roman" pitchFamily="18" charset="0"/>
              <a:cs typeface="Times New Roman" pitchFamily="18" charset="0"/>
            </a:endParaRPr>
          </a:p>
          <a:p>
            <a:r>
              <a:rPr lang="en-US" sz="3000" dirty="0">
                <a:latin typeface="Times New Roman" pitchFamily="18" charset="0"/>
                <a:cs typeface="Times New Roman" pitchFamily="18" charset="0"/>
              </a:rPr>
              <a:t>In any practical situation, the stage reliability is a little less than 1-(1-</a:t>
            </a:r>
            <a:r>
              <a:rPr lang="en-US" sz="3000" b="1" dirty="0">
                <a:latin typeface="Times New Roman" pitchFamily="18" charset="0"/>
                <a:cs typeface="Times New Roman" pitchFamily="18" charset="0"/>
              </a:rPr>
              <a:t>r</a:t>
            </a:r>
            <a:r>
              <a:rPr lang="en-US" sz="3000" b="1" baseline="-25000" dirty="0">
                <a:latin typeface="Times New Roman" pitchFamily="18" charset="0"/>
                <a:cs typeface="Times New Roman" pitchFamily="18" charset="0"/>
              </a:rPr>
              <a:t>i</a:t>
            </a:r>
            <a:r>
              <a:rPr lang="en-US" sz="3000" dirty="0">
                <a:latin typeface="Times New Roman" pitchFamily="18" charset="0"/>
                <a:cs typeface="Times New Roman" pitchFamily="18" charset="0"/>
              </a:rPr>
              <a:t>)</a:t>
            </a:r>
            <a:r>
              <a:rPr lang="en-US" sz="3000" baseline="30000" dirty="0">
                <a:latin typeface="Times New Roman" pitchFamily="18" charset="0"/>
                <a:cs typeface="Times New Roman" pitchFamily="18" charset="0"/>
              </a:rPr>
              <a:t>m</a:t>
            </a:r>
            <a:r>
              <a:rPr lang="en-US" sz="3000" b="1" baseline="30000" dirty="0">
                <a:latin typeface="Times New Roman" pitchFamily="18" charset="0"/>
                <a:cs typeface="Times New Roman" pitchFamily="18" charset="0"/>
              </a:rPr>
              <a:t>i </a:t>
            </a:r>
            <a:r>
              <a:rPr lang="en-US" sz="3000" dirty="0">
                <a:latin typeface="Times New Roman" pitchFamily="18" charset="0"/>
                <a:cs typeface="Times New Roman" pitchFamily="18" charset="0"/>
              </a:rPr>
              <a:t>because the switching circuits themselves are not fully reliable.</a:t>
            </a:r>
          </a:p>
          <a:p>
            <a:endParaRPr lang="en-US" sz="3000" dirty="0">
              <a:latin typeface="Times New Roman" pitchFamily="18" charset="0"/>
              <a:cs typeface="Times New Roman" pitchFamily="18" charset="0"/>
            </a:endParaRPr>
          </a:p>
          <a:p>
            <a:r>
              <a:rPr lang="en-US" sz="3000" dirty="0">
                <a:latin typeface="Times New Roman" pitchFamily="18" charset="0"/>
                <a:cs typeface="Times New Roman" pitchFamily="18" charset="0"/>
              </a:rPr>
              <a:t>Also, failures of copies of the same device may not be fully independent.(</a:t>
            </a:r>
            <a:r>
              <a:rPr lang="en-US" sz="2800" dirty="0"/>
              <a:t>if failure is due to design defect).</a:t>
            </a:r>
            <a:endParaRPr lang="en-US" sz="3000" baseline="30000" dirty="0">
              <a:latin typeface="Times New Roman" pitchFamily="18" charset="0"/>
              <a:cs typeface="Times New Roman" pitchFamily="18" charset="0"/>
            </a:endParaRPr>
          </a:p>
        </p:txBody>
      </p:sp>
      <p:sp>
        <p:nvSpPr>
          <p:cNvPr id="5" name="Rectangle 4"/>
          <p:cNvSpPr/>
          <p:nvPr/>
        </p:nvSpPr>
        <p:spPr>
          <a:xfrm>
            <a:off x="3124200" y="2286000"/>
            <a:ext cx="25908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Times New Roman" pitchFamily="18" charset="0"/>
                <a:cs typeface="Times New Roman" pitchFamily="18" charset="0"/>
              </a:rPr>
              <a:t>1-(1-r</a:t>
            </a:r>
            <a:r>
              <a:rPr lang="en-US" sz="2400" b="1" baseline="-25000" dirty="0">
                <a:latin typeface="Times New Roman" pitchFamily="18" charset="0"/>
                <a:cs typeface="Times New Roman" pitchFamily="18" charset="0"/>
              </a:rPr>
              <a:t>i</a:t>
            </a:r>
            <a:r>
              <a:rPr lang="en-US" sz="2400" b="1" dirty="0">
                <a:latin typeface="Times New Roman" pitchFamily="18" charset="0"/>
                <a:cs typeface="Times New Roman" pitchFamily="18" charset="0"/>
              </a:rPr>
              <a:t>)</a:t>
            </a:r>
            <a:r>
              <a:rPr lang="en-US" sz="2400" b="1" baseline="30000" dirty="0">
                <a:latin typeface="Times New Roman" pitchFamily="18" charset="0"/>
                <a:cs typeface="Times New Roman" pitchFamily="18" charset="0"/>
              </a:rPr>
              <a:t>mi</a:t>
            </a:r>
            <a:endParaRPr lang="en-US" sz="2400" b="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p:spPr>
        <p:txBody>
          <a:bodyPr>
            <a:normAutofit fontScale="70000" lnSpcReduction="20000"/>
          </a:bodyPr>
          <a:lstStyle/>
          <a:p>
            <a:r>
              <a:rPr lang="en-US" sz="3500" dirty="0">
                <a:latin typeface="Times New Roman" pitchFamily="18" charset="0"/>
                <a:cs typeface="Times New Roman" pitchFamily="18" charset="0"/>
              </a:rPr>
              <a:t>Let us assume that the reliability of stage  ‘</a:t>
            </a:r>
            <a:r>
              <a:rPr lang="en-US" sz="3500" dirty="0" err="1">
                <a:latin typeface="Times New Roman" pitchFamily="18" charset="0"/>
                <a:cs typeface="Times New Roman" pitchFamily="18" charset="0"/>
              </a:rPr>
              <a:t>i</a:t>
            </a:r>
            <a:r>
              <a:rPr lang="en-US" sz="3500" dirty="0">
                <a:latin typeface="Times New Roman" pitchFamily="18" charset="0"/>
                <a:cs typeface="Times New Roman" pitchFamily="18" charset="0"/>
              </a:rPr>
              <a:t>’ is given by a function </a:t>
            </a:r>
            <a:r>
              <a:rPr lang="az-Cyrl-AZ" sz="3500" dirty="0">
                <a:latin typeface="Times New Roman" pitchFamily="18" charset="0"/>
                <a:cs typeface="Times New Roman" pitchFamily="18" charset="0"/>
              </a:rPr>
              <a:t>Ф</a:t>
            </a:r>
            <a:r>
              <a:rPr lang="en-US" sz="3500" dirty="0" err="1">
                <a:latin typeface="Times New Roman" pitchFamily="18" charset="0"/>
                <a:cs typeface="Times New Roman" pitchFamily="18" charset="0"/>
              </a:rPr>
              <a:t>i</a:t>
            </a:r>
            <a:r>
              <a:rPr lang="en-US" sz="3500" dirty="0">
                <a:latin typeface="Times New Roman" pitchFamily="18" charset="0"/>
                <a:cs typeface="Times New Roman" pitchFamily="18" charset="0"/>
              </a:rPr>
              <a:t>(mi).</a:t>
            </a:r>
          </a:p>
          <a:p>
            <a:endParaRPr lang="en-US" sz="3500" dirty="0">
              <a:latin typeface="Times New Roman" pitchFamily="18" charset="0"/>
              <a:cs typeface="Times New Roman" pitchFamily="18" charset="0"/>
            </a:endParaRPr>
          </a:p>
          <a:p>
            <a:r>
              <a:rPr lang="en-US" sz="3500" dirty="0">
                <a:latin typeface="Times New Roman" pitchFamily="18" charset="0"/>
                <a:cs typeface="Times New Roman" pitchFamily="18" charset="0"/>
              </a:rPr>
              <a:t>The reliability of the system of stages is</a:t>
            </a:r>
          </a:p>
          <a:p>
            <a:endParaRPr lang="en-US" sz="3500" dirty="0">
              <a:latin typeface="Times New Roman" pitchFamily="18" charset="0"/>
              <a:cs typeface="Times New Roman" pitchFamily="18" charset="0"/>
            </a:endParaRPr>
          </a:p>
          <a:p>
            <a:endParaRPr lang="en-US" sz="3500" dirty="0">
              <a:latin typeface="Times New Roman" pitchFamily="18" charset="0"/>
              <a:cs typeface="Times New Roman" pitchFamily="18" charset="0"/>
            </a:endParaRPr>
          </a:p>
          <a:p>
            <a:endParaRPr lang="en-US" sz="3500" dirty="0">
              <a:latin typeface="Times New Roman" pitchFamily="18" charset="0"/>
              <a:cs typeface="Times New Roman" pitchFamily="18" charset="0"/>
            </a:endParaRPr>
          </a:p>
          <a:p>
            <a:r>
              <a:rPr lang="en-US" sz="3500" dirty="0">
                <a:latin typeface="Times New Roman" pitchFamily="18" charset="0"/>
                <a:cs typeface="Times New Roman" pitchFamily="18" charset="0"/>
              </a:rPr>
              <a:t>Our problem is to use device duplication to maximize reliability. </a:t>
            </a:r>
          </a:p>
          <a:p>
            <a:endParaRPr lang="en-US" sz="3500" dirty="0">
              <a:latin typeface="Times New Roman" pitchFamily="18" charset="0"/>
              <a:cs typeface="Times New Roman" pitchFamily="18" charset="0"/>
            </a:endParaRPr>
          </a:p>
          <a:p>
            <a:r>
              <a:rPr lang="en-US" sz="3500" dirty="0">
                <a:latin typeface="Times New Roman" pitchFamily="18" charset="0"/>
                <a:cs typeface="Times New Roman" pitchFamily="18" charset="0"/>
              </a:rPr>
              <a:t>This maximization is to be carried out under a cost constraint.</a:t>
            </a:r>
          </a:p>
          <a:p>
            <a:endParaRPr lang="en-US" sz="3500" dirty="0">
              <a:latin typeface="Times New Roman" pitchFamily="18" charset="0"/>
              <a:cs typeface="Times New Roman" pitchFamily="18" charset="0"/>
            </a:endParaRPr>
          </a:p>
          <a:p>
            <a:r>
              <a:rPr lang="en-US" sz="3500" dirty="0">
                <a:latin typeface="Times New Roman" pitchFamily="18" charset="0"/>
                <a:cs typeface="Times New Roman" pitchFamily="18" charset="0"/>
              </a:rPr>
              <a:t>Let </a:t>
            </a:r>
            <a:r>
              <a:rPr lang="en-US" sz="3500" b="1" dirty="0" err="1">
                <a:latin typeface="Times New Roman" pitchFamily="18" charset="0"/>
                <a:cs typeface="Times New Roman" pitchFamily="18" charset="0"/>
              </a:rPr>
              <a:t>C</a:t>
            </a:r>
            <a:r>
              <a:rPr lang="en-US" sz="3500" b="1" baseline="-25000" dirty="0" err="1">
                <a:latin typeface="Times New Roman" pitchFamily="18" charset="0"/>
                <a:cs typeface="Times New Roman" pitchFamily="18" charset="0"/>
              </a:rPr>
              <a:t>i</a:t>
            </a:r>
            <a:r>
              <a:rPr lang="en-US" sz="3500" dirty="0">
                <a:latin typeface="Times New Roman" pitchFamily="18" charset="0"/>
                <a:cs typeface="Times New Roman" pitchFamily="18" charset="0"/>
              </a:rPr>
              <a:t>, be the cost of each unit of device</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d</a:t>
            </a:r>
            <a:r>
              <a:rPr lang="en-US" sz="3500" b="1" baseline="-25000" dirty="0" err="1">
                <a:latin typeface="Times New Roman" pitchFamily="18" charset="0"/>
                <a:cs typeface="Times New Roman" pitchFamily="18" charset="0"/>
              </a:rPr>
              <a:t>i</a:t>
            </a:r>
            <a:r>
              <a:rPr lang="en-US" sz="3500" dirty="0">
                <a:latin typeface="Times New Roman" pitchFamily="18" charset="0"/>
                <a:cs typeface="Times New Roman" pitchFamily="18" charset="0"/>
              </a:rPr>
              <a:t> and let ‘c’ be the maximum allowable cost of the system being designed.</a:t>
            </a:r>
          </a:p>
          <a:p>
            <a:endParaRPr lang="en-US" sz="3500" dirty="0">
              <a:latin typeface="Times New Roman" pitchFamily="18" charset="0"/>
              <a:cs typeface="Times New Roman" pitchFamily="18" charset="0"/>
            </a:endParaRPr>
          </a:p>
          <a:p>
            <a:pPr>
              <a:buNone/>
            </a:pPr>
            <a:r>
              <a:rPr lang="en-US" dirty="0"/>
              <a:t>	</a:t>
            </a:r>
          </a:p>
          <a:p>
            <a:pPr>
              <a:buNone/>
            </a:pPr>
            <a:endParaRPr lang="en-US" dirty="0"/>
          </a:p>
          <a:p>
            <a:pPr>
              <a:buNone/>
            </a:pPr>
            <a:endParaRPr lang="en-US" dirty="0"/>
          </a:p>
        </p:txBody>
      </p:sp>
      <p:sp>
        <p:nvSpPr>
          <p:cNvPr id="4" name="Rectangle 3"/>
          <p:cNvSpPr/>
          <p:nvPr/>
        </p:nvSpPr>
        <p:spPr>
          <a:xfrm>
            <a:off x="1600200" y="1981200"/>
            <a:ext cx="45720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dirty="0">
                <a:latin typeface="Times New Roman" pitchFamily="18" charset="0"/>
                <a:cs typeface="Times New Roman" pitchFamily="18" charset="0"/>
              </a:rPr>
              <a:t>∏</a:t>
            </a:r>
            <a:r>
              <a:rPr lang="en-US" sz="3000" b="1" baseline="-32000" dirty="0">
                <a:latin typeface="Times New Roman" pitchFamily="18" charset="0"/>
                <a:cs typeface="Times New Roman" pitchFamily="18" charset="0"/>
              </a:rPr>
              <a:t>1≤m≤n</a:t>
            </a:r>
            <a:r>
              <a:rPr lang="en-US" sz="3000" b="1" dirty="0">
                <a:latin typeface="Times New Roman" pitchFamily="18" charset="0"/>
                <a:cs typeface="Times New Roman" pitchFamily="18" charset="0"/>
              </a:rPr>
              <a:t> </a:t>
            </a:r>
            <a:r>
              <a:rPr lang="az-Cyrl-AZ" sz="3000" dirty="0">
                <a:latin typeface="Times New Roman" pitchFamily="18" charset="0"/>
                <a:cs typeface="Times New Roman" pitchFamily="18" charset="0"/>
              </a:rPr>
              <a:t>Ф</a:t>
            </a:r>
            <a:r>
              <a:rPr lang="en-US" sz="3000" dirty="0" err="1">
                <a:latin typeface="Times New Roman" pitchFamily="18" charset="0"/>
                <a:cs typeface="Times New Roman" pitchFamily="18" charset="0"/>
              </a:rPr>
              <a:t>i</a:t>
            </a:r>
            <a:r>
              <a:rPr lang="en-US" sz="3000" dirty="0">
                <a:latin typeface="Times New Roman" pitchFamily="18" charset="0"/>
                <a:cs typeface="Times New Roman" pitchFamily="18" charset="0"/>
              </a:rPr>
              <a:t>(mi)</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r>
              <a:rPr lang="en-US" dirty="0">
                <a:latin typeface="Times New Roman" pitchFamily="18" charset="0"/>
                <a:cs typeface="Times New Roman" pitchFamily="18" charset="0"/>
              </a:rPr>
              <a:t>We wish to solve the following maximization problem </a:t>
            </a:r>
          </a:p>
          <a:p>
            <a:pPr>
              <a:buNone/>
            </a:pPr>
            <a:r>
              <a:rPr lang="en-US" dirty="0"/>
              <a:t>		</a:t>
            </a: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subject to</a:t>
            </a:r>
            <a:endParaRPr lang="en-US" sz="4000" b="1" baseline="-25000" dirty="0">
              <a:latin typeface="Times New Roman" pitchFamily="18" charset="0"/>
              <a:cs typeface="Times New Roman" pitchFamily="18" charset="0"/>
            </a:endParaRPr>
          </a:p>
          <a:p>
            <a:pPr>
              <a:buNone/>
            </a:pPr>
            <a:r>
              <a:rPr lang="en-US" dirty="0">
                <a:latin typeface="Times New Roman" pitchFamily="18" charset="0"/>
                <a:cs typeface="Times New Roman" pitchFamily="18" charset="0"/>
              </a:rPr>
              <a:t>			mi &gt; 1and integer, 1≤i≤n</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 dynamic programming solution can be obtained in a manner similar to that used for the knapsack problem.</a:t>
            </a:r>
          </a:p>
        </p:txBody>
      </p:sp>
      <p:sp>
        <p:nvSpPr>
          <p:cNvPr id="4" name="Rectangle 3"/>
          <p:cNvSpPr/>
          <p:nvPr/>
        </p:nvSpPr>
        <p:spPr>
          <a:xfrm>
            <a:off x="1905000" y="1371600"/>
            <a:ext cx="51054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Times New Roman" pitchFamily="18" charset="0"/>
                <a:cs typeface="Times New Roman" pitchFamily="18" charset="0"/>
              </a:rPr>
              <a:t>maximize ∏</a:t>
            </a:r>
            <a:r>
              <a:rPr lang="en-US" sz="3200" b="1" baseline="-32000" dirty="0">
                <a:latin typeface="Times New Roman" pitchFamily="18" charset="0"/>
                <a:cs typeface="Times New Roman" pitchFamily="18" charset="0"/>
              </a:rPr>
              <a:t>1≤m≤n</a:t>
            </a:r>
            <a:r>
              <a:rPr lang="en-US" sz="3200" b="1" dirty="0">
                <a:latin typeface="Times New Roman" pitchFamily="18" charset="0"/>
                <a:cs typeface="Times New Roman" pitchFamily="18" charset="0"/>
              </a:rPr>
              <a:t> </a:t>
            </a:r>
            <a:r>
              <a:rPr lang="az-Cyrl-AZ" sz="3200" b="1" dirty="0">
                <a:latin typeface="Times New Roman" pitchFamily="18" charset="0"/>
                <a:cs typeface="Times New Roman" pitchFamily="18" charset="0"/>
              </a:rPr>
              <a:t>Ф</a:t>
            </a:r>
            <a:r>
              <a:rPr lang="en-US" sz="3200" b="1" dirty="0" err="1">
                <a:latin typeface="Times New Roman" pitchFamily="18" charset="0"/>
                <a:cs typeface="Times New Roman" pitchFamily="18" charset="0"/>
              </a:rPr>
              <a:t>i</a:t>
            </a:r>
            <a:r>
              <a:rPr lang="en-US" sz="3200" b="1" dirty="0">
                <a:latin typeface="Times New Roman" pitchFamily="18" charset="0"/>
                <a:cs typeface="Times New Roman" pitchFamily="18" charset="0"/>
              </a:rPr>
              <a:t>(mi)</a:t>
            </a:r>
            <a:endParaRPr lang="en-US" sz="3200" b="1" dirty="0"/>
          </a:p>
        </p:txBody>
      </p:sp>
      <p:sp>
        <p:nvSpPr>
          <p:cNvPr id="5" name="Rectangle 4"/>
          <p:cNvSpPr/>
          <p:nvPr/>
        </p:nvSpPr>
        <p:spPr>
          <a:xfrm>
            <a:off x="2438400" y="2438400"/>
            <a:ext cx="5105400"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Times New Roman" pitchFamily="18" charset="0"/>
                <a:cs typeface="Times New Roman" pitchFamily="18" charset="0"/>
              </a:rPr>
              <a:t>Ʃ</a:t>
            </a:r>
            <a:r>
              <a:rPr lang="en-US" sz="3200" b="1" baseline="-32000" dirty="0">
                <a:latin typeface="Times New Roman" pitchFamily="18" charset="0"/>
                <a:cs typeface="Times New Roman" pitchFamily="18" charset="0"/>
              </a:rPr>
              <a:t> 1≤m≤n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t>
            </a:r>
            <a:r>
              <a:rPr lang="en-US" sz="3200" b="1" baseline="-25000" dirty="0" err="1">
                <a:latin typeface="Times New Roman" pitchFamily="18" charset="0"/>
                <a:cs typeface="Times New Roman" pitchFamily="18" charset="0"/>
              </a:rPr>
              <a:t>i</a:t>
            </a:r>
            <a:r>
              <a:rPr lang="en-US" sz="3200" b="1" dirty="0">
                <a:latin typeface="Times New Roman" pitchFamily="18" charset="0"/>
                <a:cs typeface="Times New Roman" pitchFamily="18" charset="0"/>
              </a:rPr>
              <a:t> m</a:t>
            </a:r>
            <a:r>
              <a:rPr lang="en-US" sz="3200" b="1" baseline="-25000" dirty="0">
                <a:latin typeface="Times New Roman" pitchFamily="18" charset="0"/>
                <a:cs typeface="Times New Roman" pitchFamily="18" charset="0"/>
              </a:rPr>
              <a:t>i   &lt;=C</a:t>
            </a:r>
            <a:endParaRPr lang="en-US" sz="3200" b="1"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92763"/>
          </a:xfrm>
        </p:spPr>
        <p:txBody>
          <a:bodyPr>
            <a:normAutofit/>
          </a:bodyPr>
          <a:lstStyle/>
          <a:p>
            <a:r>
              <a:rPr lang="en-US" dirty="0"/>
              <a:t>Since, we can assume each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t>
            </a:r>
            <a:r>
              <a:rPr lang="en-US" b="1" baseline="-25000" dirty="0" err="1">
                <a:latin typeface="Times New Roman" pitchFamily="18" charset="0"/>
                <a:cs typeface="Times New Roman" pitchFamily="18" charset="0"/>
              </a:rPr>
              <a:t>i</a:t>
            </a:r>
            <a:r>
              <a:rPr lang="en-US" b="1" dirty="0">
                <a:latin typeface="Times New Roman" pitchFamily="18" charset="0"/>
                <a:cs typeface="Times New Roman" pitchFamily="18" charset="0"/>
              </a:rPr>
              <a:t> </a:t>
            </a:r>
            <a:r>
              <a:rPr lang="en-US" dirty="0"/>
              <a:t>&gt;0,each</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i </a:t>
            </a:r>
            <a:r>
              <a:rPr lang="en-US" dirty="0"/>
              <a:t>must be in the range </a:t>
            </a:r>
            <a:r>
              <a:rPr lang="en-US" dirty="0">
                <a:latin typeface="Times New Roman" pitchFamily="18" charset="0"/>
                <a:cs typeface="Times New Roman" pitchFamily="18" charset="0"/>
              </a:rPr>
              <a:t>1≤</a:t>
            </a:r>
            <a:r>
              <a:rPr lang="en-US" b="1" dirty="0">
                <a:latin typeface="Times New Roman" pitchFamily="18" charset="0"/>
                <a:cs typeface="Times New Roman" pitchFamily="18" charset="0"/>
              </a:rPr>
              <a:t> m</a:t>
            </a:r>
            <a:r>
              <a:rPr lang="en-US" b="1" baseline="-25000" dirty="0">
                <a:latin typeface="Times New Roman" pitchFamily="18" charset="0"/>
                <a:cs typeface="Times New Roman" pitchFamily="18" charset="0"/>
              </a:rPr>
              <a:t>i </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a:t>
            </a:r>
            <a:r>
              <a:rPr lang="en-US" b="1" baseline="-25000" dirty="0" err="1">
                <a:latin typeface="Times New Roman" pitchFamily="18" charset="0"/>
                <a:cs typeface="Times New Roman" pitchFamily="18" charset="0"/>
              </a:rPr>
              <a:t>i</a:t>
            </a:r>
            <a:r>
              <a:rPr lang="en-US" dirty="0">
                <a:latin typeface="Times New Roman" pitchFamily="18" charset="0"/>
                <a:cs typeface="Times New Roman" pitchFamily="18" charset="0"/>
              </a:rPr>
              <a:t> </a:t>
            </a:r>
            <a:r>
              <a:rPr lang="en-US" dirty="0"/>
              <a:t>where</a:t>
            </a:r>
          </a:p>
          <a:p>
            <a:endParaRPr lang="en-US" dirty="0"/>
          </a:p>
          <a:p>
            <a:endParaRPr lang="en-US" dirty="0"/>
          </a:p>
          <a:p>
            <a:endParaRPr lang="en-US" dirty="0"/>
          </a:p>
          <a:p>
            <a:r>
              <a:rPr lang="en-US" dirty="0"/>
              <a:t>Here ‘</a:t>
            </a:r>
            <a:r>
              <a:rPr lang="en-US" b="1" dirty="0">
                <a:latin typeface="Times New Roman" pitchFamily="18" charset="0"/>
                <a:cs typeface="Times New Roman" pitchFamily="18" charset="0"/>
              </a:rPr>
              <a:t>u’ is the upper bound function.</a:t>
            </a:r>
          </a:p>
          <a:p>
            <a:endParaRPr lang="en-US" dirty="0"/>
          </a:p>
          <a:p>
            <a:pPr>
              <a:buNone/>
            </a:pPr>
            <a:r>
              <a:rPr lang="en-US" b="1" dirty="0">
                <a:latin typeface="Times New Roman" pitchFamily="18" charset="0"/>
                <a:cs typeface="Times New Roman" pitchFamily="18" charset="0"/>
              </a:rPr>
              <a:t>	</a:t>
            </a:r>
            <a:endParaRPr lang="en-US" dirty="0"/>
          </a:p>
        </p:txBody>
      </p:sp>
      <p:sp>
        <p:nvSpPr>
          <p:cNvPr id="4" name="Rectangle 3"/>
          <p:cNvSpPr/>
          <p:nvPr/>
        </p:nvSpPr>
        <p:spPr>
          <a:xfrm>
            <a:off x="990600" y="1981200"/>
            <a:ext cx="5486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err="1">
                <a:latin typeface="Times New Roman" pitchFamily="18" charset="0"/>
                <a:cs typeface="Times New Roman" pitchFamily="18" charset="0"/>
              </a:rPr>
              <a:t>u</a:t>
            </a:r>
            <a:r>
              <a:rPr lang="en-US" sz="3000" b="1" baseline="-25000" dirty="0" err="1">
                <a:latin typeface="Times New Roman" pitchFamily="18" charset="0"/>
                <a:cs typeface="Times New Roman" pitchFamily="18" charset="0"/>
              </a:rPr>
              <a:t>i</a:t>
            </a:r>
            <a:r>
              <a:rPr lang="en-US" sz="3000" b="1" baseline="-25000" dirty="0">
                <a:latin typeface="Times New Roman" pitchFamily="18" charset="0"/>
                <a:cs typeface="Times New Roman" pitchFamily="18" charset="0"/>
              </a:rPr>
              <a:t>=</a:t>
            </a:r>
            <a:r>
              <a:rPr lang="en-US" sz="3000" b="1" dirty="0">
                <a:latin typeface="Times New Roman" pitchFamily="18" charset="0"/>
                <a:cs typeface="Times New Roman" pitchFamily="18" charset="0"/>
              </a:rPr>
              <a:t> (C+ </a:t>
            </a:r>
            <a:r>
              <a:rPr lang="en-US" sz="3000" b="1" dirty="0" err="1">
                <a:latin typeface="Times New Roman" pitchFamily="18" charset="0"/>
                <a:cs typeface="Times New Roman" pitchFamily="18" charset="0"/>
              </a:rPr>
              <a:t>C</a:t>
            </a:r>
            <a:r>
              <a:rPr lang="en-US" sz="3000" b="1" baseline="-25000" dirty="0" err="1">
                <a:latin typeface="Times New Roman" pitchFamily="18" charset="0"/>
                <a:cs typeface="Times New Roman" pitchFamily="18" charset="0"/>
              </a:rPr>
              <a:t>i</a:t>
            </a:r>
            <a:r>
              <a:rPr lang="en-US" sz="3000" b="1" dirty="0">
                <a:latin typeface="Times New Roman" pitchFamily="18" charset="0"/>
                <a:cs typeface="Times New Roman" pitchFamily="18" charset="0"/>
              </a:rPr>
              <a:t> - Ʃ </a:t>
            </a:r>
            <a:r>
              <a:rPr lang="en-US" sz="3000" b="1" baseline="-25000" dirty="0">
                <a:latin typeface="Times New Roman" pitchFamily="18" charset="0"/>
                <a:cs typeface="Times New Roman" pitchFamily="18" charset="0"/>
              </a:rPr>
              <a:t>j=1</a:t>
            </a:r>
            <a:r>
              <a:rPr lang="en-US" sz="3000" b="1" baseline="30000" dirty="0">
                <a:latin typeface="Times New Roman" pitchFamily="18" charset="0"/>
                <a:cs typeface="Times New Roman" pitchFamily="18" charset="0"/>
              </a:rPr>
              <a:t>n </a:t>
            </a:r>
            <a:r>
              <a:rPr lang="en-US" sz="3000" b="1" dirty="0">
                <a:latin typeface="Times New Roman" pitchFamily="18" charset="0"/>
                <a:cs typeface="Times New Roman" pitchFamily="18" charset="0"/>
              </a:rPr>
              <a:t>C </a:t>
            </a:r>
            <a:r>
              <a:rPr lang="en-US" sz="3000" b="1" baseline="-25000" dirty="0">
                <a:latin typeface="Times New Roman" pitchFamily="18" charset="0"/>
                <a:cs typeface="Times New Roman" pitchFamily="18" charset="0"/>
              </a:rPr>
              <a:t>j  </a:t>
            </a:r>
            <a:r>
              <a:rPr lang="en-US" sz="3000" b="1" dirty="0">
                <a:latin typeface="Times New Roman" pitchFamily="18" charset="0"/>
                <a:cs typeface="Times New Roman" pitchFamily="18" charset="0"/>
              </a:rPr>
              <a:t> / </a:t>
            </a:r>
            <a:r>
              <a:rPr lang="en-US" sz="3000" b="1" dirty="0" err="1">
                <a:latin typeface="Times New Roman" pitchFamily="18" charset="0"/>
                <a:cs typeface="Times New Roman" pitchFamily="18" charset="0"/>
              </a:rPr>
              <a:t>C</a:t>
            </a:r>
            <a:r>
              <a:rPr lang="en-US" sz="3000" b="1" baseline="-25000" dirty="0" err="1">
                <a:latin typeface="Times New Roman" pitchFamily="18" charset="0"/>
                <a:cs typeface="Times New Roman" pitchFamily="18" charset="0"/>
              </a:rPr>
              <a:t>i</a:t>
            </a:r>
            <a:r>
              <a:rPr lang="en-US" sz="3000" b="1" baseline="-25000" dirty="0">
                <a:latin typeface="Times New Roman" pitchFamily="18" charset="0"/>
                <a:cs typeface="Times New Roman" pitchFamily="18" charset="0"/>
              </a:rPr>
              <a:t> </a:t>
            </a:r>
            <a:r>
              <a:rPr lang="en-US" sz="3000" b="1" dirty="0">
                <a:latin typeface="Times New Roman" pitchFamily="18" charset="0"/>
                <a:cs typeface="Times New Roman" pitchFamily="18" charset="0"/>
              </a:rPr>
              <a: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382000" cy="5668963"/>
          </a:xfrm>
        </p:spPr>
        <p:txBody>
          <a:bodyPr/>
          <a:lstStyle/>
          <a:p>
            <a:r>
              <a:rPr lang="en-US" b="1" dirty="0"/>
              <a:t>Problem: </a:t>
            </a:r>
            <a:r>
              <a:rPr lang="en-US" dirty="0"/>
              <a:t>We are to design a three stage system with device types </a:t>
            </a:r>
            <a:r>
              <a:rPr lang="en-US" b="1" dirty="0">
                <a:latin typeface="Times New Roman" pitchFamily="18" charset="0"/>
                <a:cs typeface="Times New Roman" pitchFamily="18" charset="0"/>
              </a:rPr>
              <a:t>D</a:t>
            </a:r>
            <a:r>
              <a:rPr lang="en-US" b="1" baseline="-25000" dirty="0">
                <a:latin typeface="Times New Roman" pitchFamily="18" charset="0"/>
                <a:cs typeface="Times New Roman" pitchFamily="18" charset="0"/>
              </a:rPr>
              <a:t>1</a:t>
            </a:r>
            <a:r>
              <a:rPr lang="en-US" b="1" dirty="0">
                <a:latin typeface="Times New Roman" pitchFamily="18" charset="0"/>
                <a:cs typeface="Times New Roman" pitchFamily="18" charset="0"/>
              </a:rPr>
              <a:t>D</a:t>
            </a:r>
            <a:r>
              <a:rPr lang="en-US" b="1" baseline="-25000" dirty="0">
                <a:latin typeface="Times New Roman" pitchFamily="18" charset="0"/>
                <a:cs typeface="Times New Roman" pitchFamily="18" charset="0"/>
              </a:rPr>
              <a:t>2 and </a:t>
            </a:r>
            <a:r>
              <a:rPr lang="en-US" b="1" dirty="0">
                <a:latin typeface="Times New Roman" pitchFamily="18" charset="0"/>
                <a:cs typeface="Times New Roman" pitchFamily="18" charset="0"/>
              </a:rPr>
              <a:t>D</a:t>
            </a:r>
            <a:r>
              <a:rPr lang="en-US" b="1" baseline="-25000" dirty="0">
                <a:latin typeface="Times New Roman" pitchFamily="18" charset="0"/>
                <a:cs typeface="Times New Roman" pitchFamily="18" charset="0"/>
              </a:rPr>
              <a:t>3 </a:t>
            </a:r>
            <a:r>
              <a:rPr lang="en-US" dirty="0"/>
              <a:t>The costs are $30,$15,and $20 respectively. The cost of the system is to be no more than $105.</a:t>
            </a:r>
          </a:p>
          <a:p>
            <a:pPr>
              <a:buNone/>
            </a:pPr>
            <a:r>
              <a:rPr lang="en-US" dirty="0"/>
              <a:t>	The reliability of each device type is 0.9,0.8 and 0.5 respectively.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normAutofit fontScale="90000"/>
          </a:bodyPr>
          <a:lstStyle/>
          <a:p>
            <a:pPr algn="l"/>
            <a:r>
              <a:rPr lang="en-US" sz="3600" dirty="0">
                <a:latin typeface="Times New Roman" pitchFamily="18" charset="0"/>
                <a:cs typeface="Times New Roman" pitchFamily="18" charset="0"/>
              </a:rPr>
              <a:t>Applications of Dynamic Programming Approach</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dirty="0"/>
              <a:t>	</a:t>
            </a:r>
          </a:p>
          <a:p>
            <a:pPr>
              <a:buNone/>
            </a:pPr>
            <a:r>
              <a:rPr lang="en-US" dirty="0">
                <a:latin typeface="Times New Roman" pitchFamily="18" charset="0"/>
                <a:cs typeface="Times New Roman" pitchFamily="18" charset="0"/>
              </a:rPr>
              <a:t>1.Optimal Binary search tree(OBST). </a:t>
            </a:r>
          </a:p>
          <a:p>
            <a:pPr>
              <a:buNone/>
            </a:pPr>
            <a:r>
              <a:rPr lang="en-US" dirty="0">
                <a:latin typeface="Times New Roman" pitchFamily="18" charset="0"/>
                <a:cs typeface="Times New Roman" pitchFamily="18" charset="0"/>
              </a:rPr>
              <a:t>2. 0/1 knapsack problem.</a:t>
            </a:r>
          </a:p>
          <a:p>
            <a:pPr>
              <a:buNone/>
            </a:pPr>
            <a:r>
              <a:rPr lang="en-US" dirty="0">
                <a:latin typeface="Times New Roman" pitchFamily="18" charset="0"/>
                <a:cs typeface="Times New Roman" pitchFamily="18" charset="0"/>
              </a:rPr>
              <a:t>3. All-Pairs shortest paths. </a:t>
            </a:r>
          </a:p>
          <a:p>
            <a:pPr>
              <a:buNone/>
            </a:pPr>
            <a:r>
              <a:rPr lang="en-US" dirty="0">
                <a:latin typeface="Times New Roman" pitchFamily="18" charset="0"/>
                <a:cs typeface="Times New Roman" pitchFamily="18" charset="0"/>
              </a:rPr>
              <a:t>4.Travelling sales person problem.</a:t>
            </a:r>
          </a:p>
          <a:p>
            <a:pPr>
              <a:buNone/>
            </a:pPr>
            <a:r>
              <a:rPr lang="en-US" dirty="0">
                <a:latin typeface="Times New Roman" pitchFamily="18" charset="0"/>
                <a:cs typeface="Times New Roman" pitchFamily="18" charset="0"/>
              </a:rPr>
              <a:t>5.</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Reliability Design.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4881</TotalTime>
  <Words>6951</Words>
  <Application>Microsoft Office PowerPoint</Application>
  <PresentationFormat>On-screen Show (4:3)</PresentationFormat>
  <Paragraphs>605</Paragraphs>
  <Slides>86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86</vt:i4>
      </vt:variant>
    </vt:vector>
  </HeadingPairs>
  <TitlesOfParts>
    <vt:vector size="90" baseType="lpstr">
      <vt:lpstr>Arial</vt:lpstr>
      <vt:lpstr>Calibri</vt:lpstr>
      <vt:lpstr>Times New Roman</vt:lpstr>
      <vt:lpstr>Office Theme</vt:lpstr>
      <vt:lpstr>Dynamic Programming</vt:lpstr>
      <vt:lpstr>PowerPoint Presentation</vt:lpstr>
      <vt:lpstr>PowerPoint Presentation</vt:lpstr>
      <vt:lpstr>1.Overlapping Sub-Problems </vt:lpstr>
      <vt:lpstr>PowerPoint Presentation</vt:lpstr>
      <vt:lpstr>2.Optimal Sub-Structure </vt:lpstr>
      <vt:lpstr>PowerPoint Presentation</vt:lpstr>
      <vt:lpstr>Steps of Dynamic Programming Approach </vt:lpstr>
      <vt:lpstr>Applications of Dynamic Programming Approach </vt:lpstr>
      <vt:lpstr>1.All-Pairs shortest paths.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Pseudo code:</vt:lpstr>
      <vt:lpstr>PowerPoint Presentation</vt:lpstr>
      <vt:lpstr>2. Travelling Sales person  Problem(TSP) </vt:lpstr>
      <vt:lpstr>Solution: </vt:lpstr>
      <vt:lpstr>PowerPoint Presentation</vt:lpstr>
      <vt:lpstr>PowerPoint Presentation</vt:lpstr>
      <vt:lpstr>PowerPoint Presentation</vt:lpstr>
      <vt:lpstr>PowerPoint Presentation</vt:lpstr>
      <vt:lpstr>Example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0/1 KNAPSACK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4.OBST(OPTIMAL BINARY SEARCH TREES)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Computation of c(0,4)w, (0,4)and r(0,4)</vt:lpstr>
      <vt:lpstr>PowerPoint Presentation</vt:lpstr>
      <vt:lpstr>PowerPoint Presentation</vt:lpstr>
      <vt:lpstr>PowerPoint Presentation</vt:lpstr>
      <vt:lpstr>5.RELIABILITYDESIGN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Venkatesh G</cp:lastModifiedBy>
  <cp:revision>437</cp:revision>
  <dcterms:created xsi:type="dcterms:W3CDTF">2018-06-06T06:06:05Z</dcterms:created>
  <dcterms:modified xsi:type="dcterms:W3CDTF">2023-07-05T07:08:23Z</dcterms:modified>
</cp:coreProperties>
</file>