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8" r:id="rId11"/>
    <p:sldId id="269" r:id="rId12"/>
    <p:sldId id="270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4E34C-EC66-4585-AE59-FD7F378E8907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9601C-F811-45E3-99A9-50B016C7F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pPr lvl="1"/>
            <a:r>
              <a:rPr lang="da-DK" sz="1600"/>
              <a:t>since sorting is done in place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7388"/>
            <a:ext cx="4567238" cy="3425825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A2908-9CAD-49F6-A4D2-F3BC9D19F8D5}" type="datetimeFigureOut">
              <a:rPr lang="en-US" smtClean="0"/>
              <a:pPr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17A74-FEF5-4E6F-B916-F82F92A19F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quiz.geeksforgeeks.org/merge-sor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Quick sort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pPr algn="l" eaLnBrk="1" hangingPunct="1"/>
            <a:r>
              <a:rPr lang="en-US" altLang="zh-TW" sz="3200">
                <a:ea typeface="新細明體" pitchFamily="18" charset="-120"/>
              </a:rPr>
              <a:t>A worst/bad case</a:t>
            </a:r>
            <a:br>
              <a:rPr lang="en-US" altLang="zh-TW" sz="3200">
                <a:ea typeface="新細明體" pitchFamily="18" charset="-120"/>
              </a:rPr>
            </a:br>
            <a:r>
              <a:rPr lang="en-US" altLang="zh-TW" sz="320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I</a:t>
            </a:r>
            <a:r>
              <a:rPr lang="en-US" altLang="zh-TW" sz="280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t occurs if the list is already in sorted order</a:t>
            </a:r>
          </a:p>
        </p:txBody>
      </p:sp>
      <p:sp>
        <p:nvSpPr>
          <p:cNvPr id="286723" name="Oval 3"/>
          <p:cNvSpPr>
            <a:spLocks noChangeArrowheads="1"/>
          </p:cNvSpPr>
          <p:nvPr/>
        </p:nvSpPr>
        <p:spPr bwMode="auto">
          <a:xfrm>
            <a:off x="4740275" y="19050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286724" name="Oval 4"/>
          <p:cNvSpPr>
            <a:spLocks noChangeArrowheads="1"/>
          </p:cNvSpPr>
          <p:nvPr/>
        </p:nvSpPr>
        <p:spPr bwMode="auto">
          <a:xfrm>
            <a:off x="4381500" y="19050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25" name="Oval 5"/>
          <p:cNvSpPr>
            <a:spLocks noChangeArrowheads="1"/>
          </p:cNvSpPr>
          <p:nvPr/>
        </p:nvSpPr>
        <p:spPr bwMode="auto">
          <a:xfrm>
            <a:off x="4011613" y="18923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6</a:t>
            </a:r>
          </a:p>
        </p:txBody>
      </p:sp>
      <p:sp>
        <p:nvSpPr>
          <p:cNvPr id="286726" name="Oval 6"/>
          <p:cNvSpPr>
            <a:spLocks noChangeArrowheads="1"/>
          </p:cNvSpPr>
          <p:nvPr/>
        </p:nvSpPr>
        <p:spPr bwMode="auto">
          <a:xfrm>
            <a:off x="3652838" y="18923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5</a:t>
            </a:r>
          </a:p>
        </p:txBody>
      </p:sp>
      <p:sp>
        <p:nvSpPr>
          <p:cNvPr id="286727" name="Oval 7"/>
          <p:cNvSpPr>
            <a:spLocks noChangeArrowheads="1"/>
          </p:cNvSpPr>
          <p:nvPr/>
        </p:nvSpPr>
        <p:spPr bwMode="auto">
          <a:xfrm>
            <a:off x="3295650" y="18923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4</a:t>
            </a:r>
          </a:p>
        </p:txBody>
      </p:sp>
      <p:sp>
        <p:nvSpPr>
          <p:cNvPr id="286728" name="Oval 8"/>
          <p:cNvSpPr>
            <a:spLocks noChangeArrowheads="1"/>
          </p:cNvSpPr>
          <p:nvPr/>
        </p:nvSpPr>
        <p:spPr bwMode="auto">
          <a:xfrm>
            <a:off x="2936875" y="18923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3</a:t>
            </a:r>
          </a:p>
        </p:txBody>
      </p:sp>
      <p:sp>
        <p:nvSpPr>
          <p:cNvPr id="286729" name="Oval 9"/>
          <p:cNvSpPr>
            <a:spLocks noChangeArrowheads="1"/>
          </p:cNvSpPr>
          <p:nvPr/>
        </p:nvSpPr>
        <p:spPr bwMode="auto">
          <a:xfrm>
            <a:off x="2590800" y="18923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2</a:t>
            </a:r>
          </a:p>
        </p:txBody>
      </p:sp>
      <p:sp>
        <p:nvSpPr>
          <p:cNvPr id="286730" name="Oval 10"/>
          <p:cNvSpPr>
            <a:spLocks noChangeArrowheads="1"/>
          </p:cNvSpPr>
          <p:nvPr/>
        </p:nvSpPr>
        <p:spPr bwMode="auto">
          <a:xfrm>
            <a:off x="2233613" y="18923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1</a:t>
            </a:r>
          </a:p>
        </p:txBody>
      </p:sp>
      <p:sp>
        <p:nvSpPr>
          <p:cNvPr id="286731" name="AutoShape 11"/>
          <p:cNvSpPr>
            <a:spLocks/>
          </p:cNvSpPr>
          <p:nvPr/>
        </p:nvSpPr>
        <p:spPr bwMode="auto">
          <a:xfrm>
            <a:off x="5676900" y="1930400"/>
            <a:ext cx="271463" cy="3924300"/>
          </a:xfrm>
          <a:prstGeom prst="rightBrace">
            <a:avLst>
              <a:gd name="adj1" fmla="val 120468"/>
              <a:gd name="adj2" fmla="val 5125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Oval 12"/>
          <p:cNvSpPr>
            <a:spLocks noChangeArrowheads="1"/>
          </p:cNvSpPr>
          <p:nvPr/>
        </p:nvSpPr>
        <p:spPr bwMode="auto">
          <a:xfrm flipH="1">
            <a:off x="2233613" y="2276475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1</a:t>
            </a:r>
          </a:p>
        </p:txBody>
      </p:sp>
      <p:sp>
        <p:nvSpPr>
          <p:cNvPr id="286733" name="Oval 13"/>
          <p:cNvSpPr>
            <a:spLocks noChangeArrowheads="1"/>
          </p:cNvSpPr>
          <p:nvPr/>
        </p:nvSpPr>
        <p:spPr bwMode="auto">
          <a:xfrm flipH="1">
            <a:off x="2592388" y="22764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2</a:t>
            </a:r>
          </a:p>
        </p:txBody>
      </p:sp>
      <p:sp>
        <p:nvSpPr>
          <p:cNvPr id="286734" name="Oval 14"/>
          <p:cNvSpPr>
            <a:spLocks noChangeArrowheads="1"/>
          </p:cNvSpPr>
          <p:nvPr/>
        </p:nvSpPr>
        <p:spPr bwMode="auto">
          <a:xfrm flipH="1">
            <a:off x="2938463" y="22764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3</a:t>
            </a:r>
          </a:p>
        </p:txBody>
      </p:sp>
      <p:sp>
        <p:nvSpPr>
          <p:cNvPr id="286735" name="Oval 15"/>
          <p:cNvSpPr>
            <a:spLocks noChangeArrowheads="1"/>
          </p:cNvSpPr>
          <p:nvPr/>
        </p:nvSpPr>
        <p:spPr bwMode="auto">
          <a:xfrm flipH="1">
            <a:off x="3295650" y="22764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4</a:t>
            </a:r>
          </a:p>
        </p:txBody>
      </p:sp>
      <p:sp>
        <p:nvSpPr>
          <p:cNvPr id="286736" name="Oval 16"/>
          <p:cNvSpPr>
            <a:spLocks noChangeArrowheads="1"/>
          </p:cNvSpPr>
          <p:nvPr/>
        </p:nvSpPr>
        <p:spPr bwMode="auto">
          <a:xfrm flipH="1">
            <a:off x="3654425" y="22764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5</a:t>
            </a:r>
          </a:p>
        </p:txBody>
      </p:sp>
      <p:sp>
        <p:nvSpPr>
          <p:cNvPr id="286737" name="Oval 17"/>
          <p:cNvSpPr>
            <a:spLocks noChangeArrowheads="1"/>
          </p:cNvSpPr>
          <p:nvPr/>
        </p:nvSpPr>
        <p:spPr bwMode="auto">
          <a:xfrm flipH="1">
            <a:off x="4011613" y="22764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6</a:t>
            </a:r>
          </a:p>
        </p:txBody>
      </p:sp>
      <p:sp>
        <p:nvSpPr>
          <p:cNvPr id="286738" name="Oval 18"/>
          <p:cNvSpPr>
            <a:spLocks noChangeArrowheads="1"/>
          </p:cNvSpPr>
          <p:nvPr/>
        </p:nvSpPr>
        <p:spPr bwMode="auto">
          <a:xfrm flipH="1">
            <a:off x="4383088" y="22891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39" name="Oval 19"/>
          <p:cNvSpPr>
            <a:spLocks noChangeArrowheads="1"/>
          </p:cNvSpPr>
          <p:nvPr/>
        </p:nvSpPr>
        <p:spPr bwMode="auto">
          <a:xfrm flipH="1">
            <a:off x="4741863" y="22891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28" name="Oval 20"/>
          <p:cNvSpPr>
            <a:spLocks noChangeArrowheads="1"/>
          </p:cNvSpPr>
          <p:nvPr/>
        </p:nvSpPr>
        <p:spPr bwMode="auto">
          <a:xfrm flipH="1">
            <a:off x="2592388" y="2660650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2</a:t>
            </a:r>
          </a:p>
        </p:txBody>
      </p:sp>
      <p:sp>
        <p:nvSpPr>
          <p:cNvPr id="286741" name="Oval 21"/>
          <p:cNvSpPr>
            <a:spLocks noChangeArrowheads="1"/>
          </p:cNvSpPr>
          <p:nvPr/>
        </p:nvSpPr>
        <p:spPr bwMode="auto">
          <a:xfrm flipH="1">
            <a:off x="2938463" y="26606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3</a:t>
            </a:r>
          </a:p>
        </p:txBody>
      </p:sp>
      <p:sp>
        <p:nvSpPr>
          <p:cNvPr id="286742" name="Oval 22"/>
          <p:cNvSpPr>
            <a:spLocks noChangeArrowheads="1"/>
          </p:cNvSpPr>
          <p:nvPr/>
        </p:nvSpPr>
        <p:spPr bwMode="auto">
          <a:xfrm flipH="1">
            <a:off x="3295650" y="26606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4</a:t>
            </a:r>
          </a:p>
        </p:txBody>
      </p:sp>
      <p:sp>
        <p:nvSpPr>
          <p:cNvPr id="286743" name="Oval 23"/>
          <p:cNvSpPr>
            <a:spLocks noChangeArrowheads="1"/>
          </p:cNvSpPr>
          <p:nvPr/>
        </p:nvSpPr>
        <p:spPr bwMode="auto">
          <a:xfrm flipH="1">
            <a:off x="3654425" y="26606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5</a:t>
            </a:r>
          </a:p>
        </p:txBody>
      </p:sp>
      <p:sp>
        <p:nvSpPr>
          <p:cNvPr id="286744" name="Oval 24"/>
          <p:cNvSpPr>
            <a:spLocks noChangeArrowheads="1"/>
          </p:cNvSpPr>
          <p:nvPr/>
        </p:nvSpPr>
        <p:spPr bwMode="auto">
          <a:xfrm flipH="1">
            <a:off x="4011613" y="26606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6</a:t>
            </a:r>
          </a:p>
        </p:txBody>
      </p:sp>
      <p:sp>
        <p:nvSpPr>
          <p:cNvPr id="286745" name="Oval 25"/>
          <p:cNvSpPr>
            <a:spLocks noChangeArrowheads="1"/>
          </p:cNvSpPr>
          <p:nvPr/>
        </p:nvSpPr>
        <p:spPr bwMode="auto">
          <a:xfrm flipH="1">
            <a:off x="4383088" y="26733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46" name="Oval 26"/>
          <p:cNvSpPr>
            <a:spLocks noChangeArrowheads="1"/>
          </p:cNvSpPr>
          <p:nvPr/>
        </p:nvSpPr>
        <p:spPr bwMode="auto">
          <a:xfrm flipH="1">
            <a:off x="4741863" y="26733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35" name="Oval 27"/>
          <p:cNvSpPr>
            <a:spLocks noChangeArrowheads="1"/>
          </p:cNvSpPr>
          <p:nvPr/>
        </p:nvSpPr>
        <p:spPr bwMode="auto">
          <a:xfrm flipH="1">
            <a:off x="2938463" y="3046413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3</a:t>
            </a:r>
          </a:p>
        </p:txBody>
      </p:sp>
      <p:sp>
        <p:nvSpPr>
          <p:cNvPr id="286748" name="Oval 28"/>
          <p:cNvSpPr>
            <a:spLocks noChangeArrowheads="1"/>
          </p:cNvSpPr>
          <p:nvPr/>
        </p:nvSpPr>
        <p:spPr bwMode="auto">
          <a:xfrm flipH="1">
            <a:off x="3295650" y="3046413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4</a:t>
            </a:r>
          </a:p>
        </p:txBody>
      </p:sp>
      <p:sp>
        <p:nvSpPr>
          <p:cNvPr id="286749" name="Oval 29"/>
          <p:cNvSpPr>
            <a:spLocks noChangeArrowheads="1"/>
          </p:cNvSpPr>
          <p:nvPr/>
        </p:nvSpPr>
        <p:spPr bwMode="auto">
          <a:xfrm flipH="1">
            <a:off x="3654425" y="3046413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5</a:t>
            </a:r>
          </a:p>
        </p:txBody>
      </p:sp>
      <p:sp>
        <p:nvSpPr>
          <p:cNvPr id="286750" name="Oval 30"/>
          <p:cNvSpPr>
            <a:spLocks noChangeArrowheads="1"/>
          </p:cNvSpPr>
          <p:nvPr/>
        </p:nvSpPr>
        <p:spPr bwMode="auto">
          <a:xfrm flipH="1">
            <a:off x="4011613" y="3046413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6</a:t>
            </a:r>
          </a:p>
        </p:txBody>
      </p:sp>
      <p:sp>
        <p:nvSpPr>
          <p:cNvPr id="286751" name="Oval 31"/>
          <p:cNvSpPr>
            <a:spLocks noChangeArrowheads="1"/>
          </p:cNvSpPr>
          <p:nvPr/>
        </p:nvSpPr>
        <p:spPr bwMode="auto">
          <a:xfrm flipH="1">
            <a:off x="4383088" y="3059113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52" name="Oval 32"/>
          <p:cNvSpPr>
            <a:spLocks noChangeArrowheads="1"/>
          </p:cNvSpPr>
          <p:nvPr/>
        </p:nvSpPr>
        <p:spPr bwMode="auto">
          <a:xfrm flipH="1">
            <a:off x="4741863" y="3059113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41" name="Oval 33"/>
          <p:cNvSpPr>
            <a:spLocks noChangeArrowheads="1"/>
          </p:cNvSpPr>
          <p:nvPr/>
        </p:nvSpPr>
        <p:spPr bwMode="auto">
          <a:xfrm flipH="1">
            <a:off x="3295650" y="3430588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4</a:t>
            </a:r>
          </a:p>
        </p:txBody>
      </p:sp>
      <p:sp>
        <p:nvSpPr>
          <p:cNvPr id="286754" name="Oval 34"/>
          <p:cNvSpPr>
            <a:spLocks noChangeArrowheads="1"/>
          </p:cNvSpPr>
          <p:nvPr/>
        </p:nvSpPr>
        <p:spPr bwMode="auto">
          <a:xfrm flipH="1">
            <a:off x="3654425" y="3430588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5</a:t>
            </a:r>
          </a:p>
        </p:txBody>
      </p:sp>
      <p:sp>
        <p:nvSpPr>
          <p:cNvPr id="286755" name="Oval 35"/>
          <p:cNvSpPr>
            <a:spLocks noChangeArrowheads="1"/>
          </p:cNvSpPr>
          <p:nvPr/>
        </p:nvSpPr>
        <p:spPr bwMode="auto">
          <a:xfrm flipH="1">
            <a:off x="4011613" y="3430588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6</a:t>
            </a:r>
          </a:p>
        </p:txBody>
      </p:sp>
      <p:sp>
        <p:nvSpPr>
          <p:cNvPr id="286756" name="Oval 36"/>
          <p:cNvSpPr>
            <a:spLocks noChangeArrowheads="1"/>
          </p:cNvSpPr>
          <p:nvPr/>
        </p:nvSpPr>
        <p:spPr bwMode="auto">
          <a:xfrm flipH="1">
            <a:off x="4383088" y="3443288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57" name="Oval 37"/>
          <p:cNvSpPr>
            <a:spLocks noChangeArrowheads="1"/>
          </p:cNvSpPr>
          <p:nvPr/>
        </p:nvSpPr>
        <p:spPr bwMode="auto">
          <a:xfrm flipH="1">
            <a:off x="4741863" y="3443288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46" name="Oval 38"/>
          <p:cNvSpPr>
            <a:spLocks noChangeArrowheads="1"/>
          </p:cNvSpPr>
          <p:nvPr/>
        </p:nvSpPr>
        <p:spPr bwMode="auto">
          <a:xfrm flipH="1">
            <a:off x="3654425" y="3816350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5</a:t>
            </a:r>
          </a:p>
        </p:txBody>
      </p:sp>
      <p:sp>
        <p:nvSpPr>
          <p:cNvPr id="286759" name="Oval 39"/>
          <p:cNvSpPr>
            <a:spLocks noChangeArrowheads="1"/>
          </p:cNvSpPr>
          <p:nvPr/>
        </p:nvSpPr>
        <p:spPr bwMode="auto">
          <a:xfrm flipH="1">
            <a:off x="4011613" y="38163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6</a:t>
            </a:r>
          </a:p>
        </p:txBody>
      </p:sp>
      <p:sp>
        <p:nvSpPr>
          <p:cNvPr id="286760" name="Oval 40"/>
          <p:cNvSpPr>
            <a:spLocks noChangeArrowheads="1"/>
          </p:cNvSpPr>
          <p:nvPr/>
        </p:nvSpPr>
        <p:spPr bwMode="auto">
          <a:xfrm flipH="1">
            <a:off x="4383088" y="38290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61" name="Oval 41"/>
          <p:cNvSpPr>
            <a:spLocks noChangeArrowheads="1"/>
          </p:cNvSpPr>
          <p:nvPr/>
        </p:nvSpPr>
        <p:spPr bwMode="auto">
          <a:xfrm flipH="1">
            <a:off x="4741863" y="38290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50" name="Oval 42"/>
          <p:cNvSpPr>
            <a:spLocks noChangeArrowheads="1"/>
          </p:cNvSpPr>
          <p:nvPr/>
        </p:nvSpPr>
        <p:spPr bwMode="auto">
          <a:xfrm flipH="1">
            <a:off x="4011613" y="4200525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6</a:t>
            </a:r>
          </a:p>
        </p:txBody>
      </p:sp>
      <p:sp>
        <p:nvSpPr>
          <p:cNvPr id="286763" name="Oval 43"/>
          <p:cNvSpPr>
            <a:spLocks noChangeArrowheads="1"/>
          </p:cNvSpPr>
          <p:nvPr/>
        </p:nvSpPr>
        <p:spPr bwMode="auto">
          <a:xfrm flipH="1">
            <a:off x="4383088" y="421322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64" name="Oval 44"/>
          <p:cNvSpPr>
            <a:spLocks noChangeArrowheads="1"/>
          </p:cNvSpPr>
          <p:nvPr/>
        </p:nvSpPr>
        <p:spPr bwMode="auto">
          <a:xfrm flipH="1">
            <a:off x="4741863" y="421322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53" name="Oval 45"/>
          <p:cNvSpPr>
            <a:spLocks noChangeArrowheads="1"/>
          </p:cNvSpPr>
          <p:nvPr/>
        </p:nvSpPr>
        <p:spPr bwMode="auto">
          <a:xfrm flipH="1">
            <a:off x="4370388" y="4572000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7</a:t>
            </a:r>
          </a:p>
        </p:txBody>
      </p:sp>
      <p:sp>
        <p:nvSpPr>
          <p:cNvPr id="286766" name="Oval 46"/>
          <p:cNvSpPr>
            <a:spLocks noChangeArrowheads="1"/>
          </p:cNvSpPr>
          <p:nvPr/>
        </p:nvSpPr>
        <p:spPr bwMode="auto">
          <a:xfrm flipH="1">
            <a:off x="4741863" y="45974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55" name="Oval 47"/>
          <p:cNvSpPr>
            <a:spLocks noChangeArrowheads="1"/>
          </p:cNvSpPr>
          <p:nvPr/>
        </p:nvSpPr>
        <p:spPr bwMode="auto">
          <a:xfrm flipH="1">
            <a:off x="4741863" y="4983163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8</a:t>
            </a:r>
          </a:p>
        </p:txBody>
      </p:sp>
      <p:sp>
        <p:nvSpPr>
          <p:cNvPr id="68656" name="Rectangle 48"/>
          <p:cNvSpPr>
            <a:spLocks noChangeArrowheads="1"/>
          </p:cNvSpPr>
          <p:nvPr/>
        </p:nvSpPr>
        <p:spPr bwMode="auto">
          <a:xfrm>
            <a:off x="6045200" y="3479800"/>
            <a:ext cx="1371600" cy="7747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i="1"/>
              <a:t>O</a:t>
            </a:r>
            <a:r>
              <a:rPr lang="en-US" sz="2400"/>
              <a:t>(n</a:t>
            </a:r>
            <a:r>
              <a:rPr lang="en-US" sz="2400" baseline="30000"/>
              <a:t>2</a:t>
            </a:r>
            <a:r>
              <a:rPr lang="en-US" sz="2400"/>
              <a:t>)</a:t>
            </a:r>
          </a:p>
        </p:txBody>
      </p:sp>
      <p:sp>
        <p:nvSpPr>
          <p:cNvPr id="286769" name="Oval 49"/>
          <p:cNvSpPr>
            <a:spLocks noChangeArrowheads="1"/>
          </p:cNvSpPr>
          <p:nvPr/>
        </p:nvSpPr>
        <p:spPr bwMode="auto">
          <a:xfrm>
            <a:off x="5111750" y="19050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0" name="Oval 50"/>
          <p:cNvSpPr>
            <a:spLocks noChangeArrowheads="1"/>
          </p:cNvSpPr>
          <p:nvPr/>
        </p:nvSpPr>
        <p:spPr bwMode="auto">
          <a:xfrm flipH="1">
            <a:off x="5111750" y="228917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1" name="Oval 51"/>
          <p:cNvSpPr>
            <a:spLocks noChangeArrowheads="1"/>
          </p:cNvSpPr>
          <p:nvPr/>
        </p:nvSpPr>
        <p:spPr bwMode="auto">
          <a:xfrm flipH="1">
            <a:off x="5111750" y="26733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2" name="Oval 52"/>
          <p:cNvSpPr>
            <a:spLocks noChangeArrowheads="1"/>
          </p:cNvSpPr>
          <p:nvPr/>
        </p:nvSpPr>
        <p:spPr bwMode="auto">
          <a:xfrm flipH="1">
            <a:off x="5111750" y="3059113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3" name="Oval 53"/>
          <p:cNvSpPr>
            <a:spLocks noChangeArrowheads="1"/>
          </p:cNvSpPr>
          <p:nvPr/>
        </p:nvSpPr>
        <p:spPr bwMode="auto">
          <a:xfrm flipH="1">
            <a:off x="5111750" y="3443288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4" name="Oval 54"/>
          <p:cNvSpPr>
            <a:spLocks noChangeArrowheads="1"/>
          </p:cNvSpPr>
          <p:nvPr/>
        </p:nvSpPr>
        <p:spPr bwMode="auto">
          <a:xfrm flipH="1">
            <a:off x="5111750" y="382905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5" name="Oval 55"/>
          <p:cNvSpPr>
            <a:spLocks noChangeArrowheads="1"/>
          </p:cNvSpPr>
          <p:nvPr/>
        </p:nvSpPr>
        <p:spPr bwMode="auto">
          <a:xfrm flipH="1">
            <a:off x="5111750" y="4213225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6" name="Oval 56"/>
          <p:cNvSpPr>
            <a:spLocks noChangeArrowheads="1"/>
          </p:cNvSpPr>
          <p:nvPr/>
        </p:nvSpPr>
        <p:spPr bwMode="auto">
          <a:xfrm flipH="1">
            <a:off x="5111750" y="4597400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286777" name="Oval 57"/>
          <p:cNvSpPr>
            <a:spLocks noChangeArrowheads="1"/>
          </p:cNvSpPr>
          <p:nvPr/>
        </p:nvSpPr>
        <p:spPr bwMode="auto">
          <a:xfrm flipH="1">
            <a:off x="5111750" y="4983163"/>
            <a:ext cx="355600" cy="355600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zh-TW">
                <a:ea typeface="新細明體" pitchFamily="18" charset="-120"/>
              </a:rPr>
              <a:t>9</a:t>
            </a:r>
          </a:p>
        </p:txBody>
      </p:sp>
      <p:sp>
        <p:nvSpPr>
          <p:cNvPr id="68666" name="Oval 58"/>
          <p:cNvSpPr>
            <a:spLocks noChangeArrowheads="1"/>
          </p:cNvSpPr>
          <p:nvPr/>
        </p:nvSpPr>
        <p:spPr bwMode="auto">
          <a:xfrm flipH="1">
            <a:off x="5111750" y="5367338"/>
            <a:ext cx="355600" cy="355600"/>
          </a:xfrm>
          <a:prstGeom prst="ellipse">
            <a:avLst/>
          </a:prstGeom>
          <a:gradFill rotWithShape="1">
            <a:gsLst>
              <a:gs pos="0">
                <a:srgbClr val="761800"/>
              </a:gs>
              <a:gs pos="100000">
                <a:srgbClr val="FF3300"/>
              </a:gs>
            </a:gsLst>
            <a:lin ang="18900000" scaled="1"/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zh-TW">
                <a:ea typeface="新細明體" pitchFamily="18" charset="-12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1714500" y="2054225"/>
            <a:ext cx="3438525" cy="34448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2157413" y="2781300"/>
            <a:ext cx="3003550" cy="34448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4110038" y="3702050"/>
            <a:ext cx="1041400" cy="34448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ahoma" pitchFamily="34" charset="0"/>
            </a:endParaRPr>
          </a:p>
        </p:txBody>
      </p:sp>
      <p:cxnSp>
        <p:nvCxnSpPr>
          <p:cNvPr id="69637" name="AutoShape 5"/>
          <p:cNvCxnSpPr>
            <a:cxnSpLocks noChangeShapeType="1"/>
            <a:stCxn id="69635" idx="0"/>
            <a:endCxn id="69634" idx="2"/>
          </p:cNvCxnSpPr>
          <p:nvPr/>
        </p:nvCxnSpPr>
        <p:spPr bwMode="auto">
          <a:xfrm flipH="1" flipV="1">
            <a:off x="3433763" y="2413000"/>
            <a:ext cx="225425" cy="354013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 type="stealth" w="lg" len="lg"/>
            <a:tailEnd type="none" w="lg" len="lg"/>
          </a:ln>
        </p:spPr>
      </p:cxnSp>
      <p:cxnSp>
        <p:nvCxnSpPr>
          <p:cNvPr id="69638" name="AutoShape 6"/>
          <p:cNvCxnSpPr>
            <a:cxnSpLocks noChangeShapeType="1"/>
            <a:stCxn id="69657" idx="2"/>
            <a:endCxn id="69658" idx="0"/>
          </p:cNvCxnSpPr>
          <p:nvPr/>
        </p:nvCxnSpPr>
        <p:spPr bwMode="auto">
          <a:xfrm>
            <a:off x="4649788" y="4027488"/>
            <a:ext cx="271462" cy="350837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/>
            <a:tailEnd type="stealth" w="lg" len="lg"/>
          </a:ln>
        </p:spPr>
      </p:cxnSp>
      <p:cxnSp>
        <p:nvCxnSpPr>
          <p:cNvPr id="69639" name="AutoShape 7"/>
          <p:cNvCxnSpPr>
            <a:cxnSpLocks noChangeShapeType="1"/>
            <a:stCxn id="69635" idx="2"/>
            <a:endCxn id="69636" idx="0"/>
          </p:cNvCxnSpPr>
          <p:nvPr/>
        </p:nvCxnSpPr>
        <p:spPr bwMode="auto">
          <a:xfrm>
            <a:off x="3659188" y="3140075"/>
            <a:ext cx="971550" cy="547688"/>
          </a:xfrm>
          <a:prstGeom prst="straightConnector1">
            <a:avLst/>
          </a:prstGeom>
          <a:noFill/>
          <a:ln w="28575">
            <a:solidFill>
              <a:srgbClr val="0000FF"/>
            </a:solidFill>
            <a:prstDash val="dash"/>
            <a:round/>
            <a:headEnd type="none" w="lg" len="lg"/>
            <a:tailEnd type="stealth" w="lg" len="lg"/>
          </a:ln>
        </p:spPr>
      </p:cxnSp>
      <p:cxnSp>
        <p:nvCxnSpPr>
          <p:cNvPr id="69640" name="AutoShape 8"/>
          <p:cNvCxnSpPr>
            <a:cxnSpLocks noChangeShapeType="1"/>
            <a:stCxn id="69634" idx="0"/>
            <a:endCxn id="69641" idx="2"/>
          </p:cNvCxnSpPr>
          <p:nvPr/>
        </p:nvCxnSpPr>
        <p:spPr bwMode="auto">
          <a:xfrm flipH="1" flipV="1">
            <a:off x="3082925" y="1801813"/>
            <a:ext cx="350838" cy="238125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 type="stealth" w="lg" len="lg"/>
            <a:tailEnd/>
          </a:ln>
        </p:spPr>
      </p:cxnSp>
      <p:sp>
        <p:nvSpPr>
          <p:cNvPr id="69641" name="AutoShape 9"/>
          <p:cNvSpPr>
            <a:spLocks noChangeArrowheads="1"/>
          </p:cNvSpPr>
          <p:nvPr/>
        </p:nvSpPr>
        <p:spPr bwMode="auto">
          <a:xfrm>
            <a:off x="1047750" y="1435100"/>
            <a:ext cx="4068763" cy="3476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accent1"/>
              </a:solidFill>
              <a:latin typeface="Tahoma" pitchFamily="34" charset="0"/>
            </a:endParaRPr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>
            <a:off x="5418138" y="15541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6227763" y="1387475"/>
            <a:ext cx="1354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cs typeface="Arial" charset="0"/>
              </a:rPr>
              <a:t>              cn</a:t>
            </a:r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>
            <a:off x="5441950" y="2235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6804025" y="2011363"/>
            <a:ext cx="812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cs typeface="Arial" charset="0"/>
              </a:rPr>
              <a:t>c(n-1)</a:t>
            </a:r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>
            <a:off x="5492750" y="37893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7131050" y="3579813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cs typeface="Arial" charset="0"/>
              </a:rPr>
              <a:t>3c</a:t>
            </a:r>
          </a:p>
        </p:txBody>
      </p:sp>
      <p:sp>
        <p:nvSpPr>
          <p:cNvPr id="69648" name="Oval 16"/>
          <p:cNvSpPr>
            <a:spLocks noChangeArrowheads="1"/>
          </p:cNvSpPr>
          <p:nvPr/>
        </p:nvSpPr>
        <p:spPr bwMode="auto">
          <a:xfrm>
            <a:off x="5689600" y="310673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9" name="Oval 17"/>
          <p:cNvSpPr>
            <a:spLocks noChangeArrowheads="1"/>
          </p:cNvSpPr>
          <p:nvPr/>
        </p:nvSpPr>
        <p:spPr bwMode="auto">
          <a:xfrm>
            <a:off x="5689600" y="33162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50" name="Oval 18"/>
          <p:cNvSpPr>
            <a:spLocks noChangeArrowheads="1"/>
          </p:cNvSpPr>
          <p:nvPr/>
        </p:nvSpPr>
        <p:spPr bwMode="auto">
          <a:xfrm>
            <a:off x="5689600" y="34940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51" name="AutoShape 19"/>
          <p:cNvSpPr>
            <a:spLocks/>
          </p:cNvSpPr>
          <p:nvPr/>
        </p:nvSpPr>
        <p:spPr bwMode="auto">
          <a:xfrm>
            <a:off x="7618413" y="1495425"/>
            <a:ext cx="152400" cy="3629025"/>
          </a:xfrm>
          <a:prstGeom prst="rightBrace">
            <a:avLst>
              <a:gd name="adj1" fmla="val 198437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52" name="Line 20"/>
          <p:cNvSpPr>
            <a:spLocks noChangeShapeType="1"/>
          </p:cNvSpPr>
          <p:nvPr/>
        </p:nvSpPr>
        <p:spPr bwMode="auto">
          <a:xfrm>
            <a:off x="5472113" y="461168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7123113" y="4398963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cs typeface="Arial" charset="0"/>
              </a:rPr>
              <a:t>2c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2900363" y="1444625"/>
            <a:ext cx="3222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b="1">
                <a:cs typeface="Arial" charset="0"/>
              </a:rPr>
              <a:t>n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3335338" y="2095500"/>
            <a:ext cx="511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b="1">
                <a:cs typeface="Arial" charset="0"/>
              </a:rPr>
              <a:t>n-1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3538538" y="2805113"/>
            <a:ext cx="5111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b="1">
                <a:cs typeface="Arial" charset="0"/>
              </a:rPr>
              <a:t>n-2</a:t>
            </a: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4516438" y="3752850"/>
            <a:ext cx="2651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b="1">
                <a:cs typeface="Arial" charset="0"/>
              </a:rPr>
              <a:t>3</a:t>
            </a:r>
          </a:p>
        </p:txBody>
      </p:sp>
      <p:sp>
        <p:nvSpPr>
          <p:cNvPr id="69658" name="AutoShape 26"/>
          <p:cNvSpPr>
            <a:spLocks noChangeArrowheads="1"/>
          </p:cNvSpPr>
          <p:nvPr/>
        </p:nvSpPr>
        <p:spPr bwMode="auto">
          <a:xfrm>
            <a:off x="4610100" y="4392613"/>
            <a:ext cx="620713" cy="344487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ahoma" pitchFamily="34" charset="0"/>
            </a:endParaRPr>
          </a:p>
        </p:txBody>
      </p:sp>
      <p:sp>
        <p:nvSpPr>
          <p:cNvPr id="69659" name="Text Box 27"/>
          <p:cNvSpPr txBox="1">
            <a:spLocks noChangeArrowheads="1"/>
          </p:cNvSpPr>
          <p:nvPr/>
        </p:nvSpPr>
        <p:spPr bwMode="auto">
          <a:xfrm>
            <a:off x="4813300" y="4441825"/>
            <a:ext cx="2651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b="1">
                <a:cs typeface="Arial" charset="0"/>
              </a:rPr>
              <a:t>2</a:t>
            </a:r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>
            <a:off x="5464175" y="29384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61" name="Text Box 29"/>
          <p:cNvSpPr txBox="1">
            <a:spLocks noChangeArrowheads="1"/>
          </p:cNvSpPr>
          <p:nvPr/>
        </p:nvSpPr>
        <p:spPr bwMode="auto">
          <a:xfrm>
            <a:off x="6826250" y="2714625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cs typeface="Arial" charset="0"/>
              </a:rPr>
              <a:t>c(n-2)</a:t>
            </a:r>
          </a:p>
        </p:txBody>
      </p:sp>
      <p:sp>
        <p:nvSpPr>
          <p:cNvPr id="69662" name="Rectangle 31"/>
          <p:cNvSpPr>
            <a:spLocks noGrp="1" noChangeArrowheads="1"/>
          </p:cNvSpPr>
          <p:nvPr>
            <p:ph type="title"/>
          </p:nvPr>
        </p:nvSpPr>
        <p:spPr>
          <a:xfrm>
            <a:off x="254000" y="274638"/>
            <a:ext cx="7569200" cy="838200"/>
          </a:xfrm>
          <a:noFill/>
        </p:spPr>
        <p:txBody>
          <a:bodyPr anchor="b"/>
          <a:lstStyle/>
          <a:p>
            <a:pPr eaLnBrk="1" hangingPunct="1"/>
            <a:r>
              <a:rPr lang="da-DK"/>
              <a:t>Worst/bad Case</a:t>
            </a:r>
          </a:p>
        </p:txBody>
      </p:sp>
      <p:sp>
        <p:nvSpPr>
          <p:cNvPr id="69663" name="Oval 32"/>
          <p:cNvSpPr>
            <a:spLocks noChangeArrowheads="1"/>
          </p:cNvSpPr>
          <p:nvPr/>
        </p:nvSpPr>
        <p:spPr bwMode="auto">
          <a:xfrm>
            <a:off x="7356475" y="311626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64" name="Oval 33"/>
          <p:cNvSpPr>
            <a:spLocks noChangeArrowheads="1"/>
          </p:cNvSpPr>
          <p:nvPr/>
        </p:nvSpPr>
        <p:spPr bwMode="auto">
          <a:xfrm>
            <a:off x="7356475" y="33258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65" name="Oval 34"/>
          <p:cNvSpPr>
            <a:spLocks noChangeArrowheads="1"/>
          </p:cNvSpPr>
          <p:nvPr/>
        </p:nvSpPr>
        <p:spPr bwMode="auto">
          <a:xfrm>
            <a:off x="7356475" y="3503613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66" name="AutoShape 36"/>
          <p:cNvCxnSpPr>
            <a:cxnSpLocks noChangeShapeType="1"/>
            <a:stCxn id="69659" idx="2"/>
            <a:endCxn id="69667" idx="0"/>
          </p:cNvCxnSpPr>
          <p:nvPr/>
        </p:nvCxnSpPr>
        <p:spPr bwMode="auto">
          <a:xfrm>
            <a:off x="4946650" y="4716463"/>
            <a:ext cx="268288" cy="250825"/>
          </a:xfrm>
          <a:prstGeom prst="straightConnector1">
            <a:avLst/>
          </a:prstGeom>
          <a:noFill/>
          <a:ln w="28575">
            <a:solidFill>
              <a:srgbClr val="0000FF"/>
            </a:solidFill>
            <a:round/>
            <a:headEnd type="none" w="lg" len="lg"/>
            <a:tailEnd type="stealth" w="lg" len="lg"/>
          </a:ln>
        </p:spPr>
      </p:cxnSp>
      <p:sp>
        <p:nvSpPr>
          <p:cNvPr id="69667" name="AutoShape 37"/>
          <p:cNvSpPr>
            <a:spLocks noChangeArrowheads="1"/>
          </p:cNvSpPr>
          <p:nvPr/>
        </p:nvSpPr>
        <p:spPr bwMode="auto">
          <a:xfrm>
            <a:off x="5070475" y="4981575"/>
            <a:ext cx="287338" cy="344488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  <a:latin typeface="Tahoma" pitchFamily="34" charset="0"/>
            </a:endParaRPr>
          </a:p>
        </p:txBody>
      </p:sp>
      <p:sp>
        <p:nvSpPr>
          <p:cNvPr id="69668" name="Rectangle 38"/>
          <p:cNvSpPr>
            <a:spLocks noChangeArrowheads="1"/>
          </p:cNvSpPr>
          <p:nvPr/>
        </p:nvSpPr>
        <p:spPr bwMode="auto">
          <a:xfrm>
            <a:off x="5118100" y="5041900"/>
            <a:ext cx="215900" cy="24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69669" name="Line 39"/>
          <p:cNvSpPr>
            <a:spLocks noChangeShapeType="1"/>
          </p:cNvSpPr>
          <p:nvPr/>
        </p:nvSpPr>
        <p:spPr bwMode="auto">
          <a:xfrm>
            <a:off x="5484813" y="514508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9670" name="Text Box 40"/>
          <p:cNvSpPr txBox="1">
            <a:spLocks noChangeArrowheads="1"/>
          </p:cNvSpPr>
          <p:nvPr/>
        </p:nvSpPr>
        <p:spPr bwMode="auto">
          <a:xfrm>
            <a:off x="7123113" y="4805363"/>
            <a:ext cx="441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cs typeface="Arial" charset="0"/>
              </a:rPr>
              <a:t>1c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3"/>
          </a:xfrm>
        </p:spPr>
        <p:txBody>
          <a:bodyPr/>
          <a:lstStyle/>
          <a:p>
            <a:pPr algn="l"/>
            <a:r>
              <a:rPr lang="en-US" sz="3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					contd...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/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In the worst case, the array is always partitioned into two subarrays in which one of them is always empty. Thus , for the worst case analysis,</a:t>
            </a:r>
          </a:p>
          <a:p>
            <a:pPr algn="just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60" name="AutoShape 6"/>
          <p:cNvSpPr>
            <a:spLocks/>
          </p:cNvSpPr>
          <p:nvPr/>
        </p:nvSpPr>
        <p:spPr bwMode="auto">
          <a:xfrm>
            <a:off x="1981200" y="25146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1" name="Rectangle 9"/>
          <p:cNvSpPr>
            <a:spLocks noChangeArrowheads="1"/>
          </p:cNvSpPr>
          <p:nvPr/>
        </p:nvSpPr>
        <p:spPr bwMode="auto">
          <a:xfrm>
            <a:off x="2425700" y="2743200"/>
            <a:ext cx="1989138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>
                <a:cs typeface="Arial" charset="0"/>
              </a:rPr>
              <a:t>T(n-1) +c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n</a:t>
            </a:r>
          </a:p>
        </p:txBody>
      </p:sp>
      <p:sp>
        <p:nvSpPr>
          <p:cNvPr id="70662" name="Rectangle 11"/>
          <p:cNvSpPr>
            <a:spLocks noChangeArrowheads="1"/>
          </p:cNvSpPr>
          <p:nvPr/>
        </p:nvSpPr>
        <p:spPr bwMode="auto">
          <a:xfrm>
            <a:off x="1219200" y="2784475"/>
            <a:ext cx="769938" cy="420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T(n) =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4781550" y="2763838"/>
            <a:ext cx="2597150" cy="4365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n&gt;1, 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 is  a constant</a:t>
            </a:r>
          </a:p>
        </p:txBody>
      </p:sp>
      <p:sp>
        <p:nvSpPr>
          <p:cNvPr id="70664" name="Rectangle 9"/>
          <p:cNvSpPr>
            <a:spLocks noChangeArrowheads="1"/>
          </p:cNvSpPr>
          <p:nvPr/>
        </p:nvSpPr>
        <p:spPr bwMode="auto">
          <a:xfrm>
            <a:off x="2201863" y="3505200"/>
            <a:ext cx="1989137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>
                <a:cs typeface="Arial" charset="0"/>
              </a:rPr>
              <a:t>T(n-1) +c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n</a:t>
            </a:r>
          </a:p>
        </p:txBody>
      </p:sp>
      <p:sp>
        <p:nvSpPr>
          <p:cNvPr id="70665" name="Rectangle 11"/>
          <p:cNvSpPr>
            <a:spLocks noChangeArrowheads="1"/>
          </p:cNvSpPr>
          <p:nvPr/>
        </p:nvSpPr>
        <p:spPr bwMode="auto">
          <a:xfrm>
            <a:off x="1219200" y="3465513"/>
            <a:ext cx="769938" cy="4206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       =</a:t>
            </a:r>
          </a:p>
        </p:txBody>
      </p:sp>
      <p:sp>
        <p:nvSpPr>
          <p:cNvPr id="70666" name="Rectangle 9"/>
          <p:cNvSpPr>
            <a:spLocks noChangeArrowheads="1"/>
          </p:cNvSpPr>
          <p:nvPr/>
        </p:nvSpPr>
        <p:spPr bwMode="auto">
          <a:xfrm>
            <a:off x="2201863" y="3925888"/>
            <a:ext cx="1989137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>
                <a:cs typeface="Arial" charset="0"/>
              </a:rPr>
              <a:t>T(n-2) + c</a:t>
            </a:r>
            <a:r>
              <a:rPr lang="en-US" b="1" baseline="-25000">
                <a:cs typeface="Arial" charset="0"/>
              </a:rPr>
              <a:t>2 </a:t>
            </a:r>
            <a:r>
              <a:rPr lang="en-US" b="1">
                <a:cs typeface="Arial" charset="0"/>
              </a:rPr>
              <a:t>(</a:t>
            </a:r>
            <a:r>
              <a:rPr lang="en-US" b="1" baseline="-25000">
                <a:cs typeface="Arial" charset="0"/>
              </a:rPr>
              <a:t> </a:t>
            </a:r>
            <a:r>
              <a:rPr lang="en-US" b="1">
                <a:cs typeface="Arial" charset="0"/>
              </a:rPr>
              <a:t>n -1)+ 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n</a:t>
            </a: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1219200" y="3886200"/>
            <a:ext cx="769938" cy="420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       =</a:t>
            </a:r>
          </a:p>
        </p:txBody>
      </p:sp>
      <p:sp>
        <p:nvSpPr>
          <p:cNvPr id="70668" name="Rectangle 11"/>
          <p:cNvSpPr>
            <a:spLocks noChangeArrowheads="1"/>
          </p:cNvSpPr>
          <p:nvPr/>
        </p:nvSpPr>
        <p:spPr bwMode="auto">
          <a:xfrm>
            <a:off x="1219200" y="4227513"/>
            <a:ext cx="769938" cy="4206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       =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2201863" y="4273550"/>
            <a:ext cx="1989137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>
                <a:cs typeface="Arial" charset="0"/>
              </a:rPr>
              <a:t>T(n-3) + c</a:t>
            </a:r>
            <a:r>
              <a:rPr lang="en-US" b="1" baseline="-25000">
                <a:cs typeface="Arial" charset="0"/>
              </a:rPr>
              <a:t>2 </a:t>
            </a:r>
            <a:r>
              <a:rPr lang="en-US" b="1">
                <a:cs typeface="Arial" charset="0"/>
              </a:rPr>
              <a:t>(</a:t>
            </a:r>
            <a:r>
              <a:rPr lang="en-US" b="1" baseline="-25000">
                <a:cs typeface="Arial" charset="0"/>
              </a:rPr>
              <a:t> </a:t>
            </a:r>
            <a:r>
              <a:rPr lang="en-US" b="1">
                <a:cs typeface="Arial" charset="0"/>
              </a:rPr>
              <a:t>n -2)  + 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(</a:t>
            </a:r>
            <a:r>
              <a:rPr lang="en-US" b="1" baseline="-25000">
                <a:cs typeface="Arial" charset="0"/>
              </a:rPr>
              <a:t> </a:t>
            </a:r>
            <a:r>
              <a:rPr lang="en-US" b="1">
                <a:cs typeface="Arial" charset="0"/>
              </a:rPr>
              <a:t>n -1)+c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n</a:t>
            </a: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1524000" y="4572000"/>
            <a:ext cx="457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>
              <a:buClr>
                <a:schemeClr val="tx2"/>
              </a:buClr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lvl="2">
              <a:buClr>
                <a:schemeClr val="tx2"/>
              </a:buClr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lvl="2">
              <a:buClr>
                <a:schemeClr val="tx2"/>
              </a:buClr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71" name="Rectangle 11"/>
          <p:cNvSpPr>
            <a:spLocks noChangeArrowheads="1"/>
          </p:cNvSpPr>
          <p:nvPr/>
        </p:nvSpPr>
        <p:spPr bwMode="auto">
          <a:xfrm>
            <a:off x="1143000" y="5294313"/>
            <a:ext cx="3962400" cy="5730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            =    n(n+1)/2  = ( n</a:t>
            </a:r>
            <a:r>
              <a:rPr lang="en-US" b="1" baseline="30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+n)/2= </a:t>
            </a:r>
            <a:r>
              <a:rPr lang="en-US" b="1">
                <a:solidFill>
                  <a:srgbClr val="C00000"/>
                </a:solidFill>
                <a:cs typeface="Arial" charset="0"/>
              </a:rPr>
              <a:t>O(n</a:t>
            </a:r>
            <a:r>
              <a:rPr lang="en-US" b="1" baseline="30000">
                <a:solidFill>
                  <a:srgbClr val="C00000"/>
                </a:solidFill>
                <a:cs typeface="Arial" charset="0"/>
              </a:rPr>
              <a:t>2</a:t>
            </a:r>
            <a:r>
              <a:rPr lang="en-US" b="1">
                <a:solidFill>
                  <a:srgbClr val="C00000"/>
                </a:solidFill>
                <a:cs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Time </a:t>
            </a:r>
            <a:r>
              <a:rPr lang="en-US" dirty="0" err="1">
                <a:solidFill>
                  <a:srgbClr val="FF0000"/>
                </a:solidFill>
              </a:rPr>
              <a:t>complexties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Quick-Sort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Most of the work done in partitioning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Best case takes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b="1" dirty="0">
                <a:solidFill>
                  <a:srgbClr val="FF0000"/>
                </a:solidFill>
              </a:rPr>
              <a:t>(n log(n))</a:t>
            </a:r>
            <a:r>
              <a:rPr lang="en-US" dirty="0"/>
              <a:t>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Average case takes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b="1" dirty="0">
                <a:solidFill>
                  <a:srgbClr val="FF0000"/>
                </a:solidFill>
              </a:rPr>
              <a:t>(n log(n))</a:t>
            </a:r>
            <a:r>
              <a:rPr lang="en-US" dirty="0"/>
              <a:t> time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Worst case takes </a:t>
            </a:r>
            <a:r>
              <a:rPr lang="en-US" b="1" i="1" dirty="0">
                <a:solidFill>
                  <a:srgbClr val="FF0000"/>
                </a:solidFill>
                <a:sym typeface="Symbol" pitchFamily="18" charset="2"/>
              </a:rPr>
              <a:t>O</a:t>
            </a:r>
            <a:r>
              <a:rPr lang="en-US" b="1" dirty="0">
                <a:solidFill>
                  <a:srgbClr val="FF0000"/>
                </a:solidFill>
              </a:rPr>
              <a:t>(n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en-US" dirty="0"/>
              <a:t> time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fontAlgn="base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Like 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hlinkClick r:id="rId2"/>
              </a:rPr>
              <a:t>Merge Sort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QuickSort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a Divide and Conquer algorithm. </a:t>
            </a:r>
          </a:p>
          <a:p>
            <a:pPr fontAlgn="base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picks an element as pivot and partitions the given array around the picked pivot. </a:t>
            </a:r>
          </a:p>
          <a:p>
            <a:pPr fontAlgn="base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many different versions of quick Sort that pick pivot in different ways.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-&gt;Always pick first element as pivot.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-&gt;Always pick last element as pivot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-&gt;Pick a random element as pivot.</a:t>
            </a:r>
          </a:p>
          <a:p>
            <a:pPr fontAlgn="base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	-&gt;Pick median as pivot.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key process in quick Sort is partition().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Target of partitions is, given an array and an element x of array as pivot,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put x at its correct position in sorted array and put all smaller elements (smaller than x) before x, and put all greater elements (greater than x) after x.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All this should be done in linear time.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4975"/>
            <a:ext cx="8229600" cy="6746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a-DK" dirty="0"/>
              <a:t>Quick Sort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081088"/>
            <a:ext cx="8491538" cy="4962525"/>
          </a:xfrm>
        </p:spPr>
        <p:txBody>
          <a:bodyPr>
            <a:normAutofit/>
          </a:bodyPr>
          <a:lstStyle/>
          <a:p>
            <a:pPr marL="400050" indent="-400050" eaLnBrk="1" hangingPunct="1">
              <a:lnSpc>
                <a:spcPct val="90000"/>
              </a:lnSpc>
            </a:pPr>
            <a:r>
              <a:rPr lang="da-DK" sz="2400" b="1" dirty="0">
                <a:latin typeface="Times New Roman" pitchFamily="18" charset="0"/>
                <a:cs typeface="Times New Roman" pitchFamily="18" charset="0"/>
              </a:rPr>
              <a:t>Divide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Pick any element as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pivot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last element</a:t>
            </a:r>
          </a:p>
          <a:p>
            <a:pPr marL="1257300" lvl="2" indent="-342900" eaLnBrk="1" hangingPunct="1"/>
            <a:r>
              <a:rPr lang="en-US" dirty="0">
                <a:latin typeface="Times New Roman" pitchFamily="18" charset="0"/>
                <a:cs typeface="Times New Roman" pitchFamily="18" charset="0"/>
              </a:rPr>
              <a:t>Partition the remaining elements into </a:t>
            </a:r>
          </a:p>
          <a:p>
            <a:pPr marL="2133600" lvl="4" indent="-304800" eaLnBrk="1" hangingPunct="1">
              <a:buFontTx/>
              <a:buNone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FirstPart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which contains all elements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&lt; pivot</a:t>
            </a:r>
            <a:endParaRPr 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2133600" lvl="4" indent="-304800" eaLnBrk="1" hangingPunct="1">
              <a:buFontTx/>
              <a:buNone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SecondPart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which contains all elements &gt; pivot</a:t>
            </a:r>
          </a:p>
          <a:p>
            <a:pPr marL="2133600" lvl="4" indent="-304800" eaLnBrk="1" hangingPunct="1">
              <a:buFontTx/>
              <a:buNone/>
            </a:pPr>
            <a:endParaRPr lang="da-DK" sz="2400" b="1" dirty="0">
              <a:latin typeface="Times New Roman" pitchFamily="18" charset="0"/>
              <a:cs typeface="Times New Roman" pitchFamily="18" charset="0"/>
            </a:endParaRPr>
          </a:p>
          <a:p>
            <a:pPr marL="400050" indent="-400050" eaLnBrk="1" hangingPunct="1">
              <a:lnSpc>
                <a:spcPct val="90000"/>
              </a:lnSpc>
            </a:pPr>
            <a:r>
              <a:rPr lang="da-DK" sz="2400" b="1" dirty="0">
                <a:latin typeface="Times New Roman" pitchFamily="18" charset="0"/>
                <a:cs typeface="Times New Roman" pitchFamily="18" charset="0"/>
              </a:rPr>
              <a:t>Recursively sort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First Part and Second Part.</a:t>
            </a:r>
          </a:p>
          <a:p>
            <a:pPr marL="400050" indent="-400050" eaLnBrk="1" hangingPunct="1">
              <a:lnSpc>
                <a:spcPct val="90000"/>
              </a:lnSpc>
              <a:buNone/>
            </a:pPr>
            <a:endParaRPr lang="da-DK" sz="2400" dirty="0">
              <a:latin typeface="Times New Roman" pitchFamily="18" charset="0"/>
              <a:cs typeface="Times New Roman" pitchFamily="18" charset="0"/>
            </a:endParaRPr>
          </a:p>
          <a:p>
            <a:pPr marL="400050" indent="-400050" eaLnBrk="1" hangingPunct="1">
              <a:lnSpc>
                <a:spcPct val="90000"/>
              </a:lnSpc>
            </a:pPr>
            <a:r>
              <a:rPr lang="da-DK" sz="2400" b="1" dirty="0">
                <a:latin typeface="Times New Roman" pitchFamily="18" charset="0"/>
                <a:cs typeface="Times New Roman" pitchFamily="18" charset="0"/>
              </a:rPr>
              <a:t>Combine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: no work is necessary since sorting is done in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Sort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geeksforgeeks.org/wp-content/uploads/gq/2014/01/QuickSort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600200"/>
            <a:ext cx="8153399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77800"/>
            <a:ext cx="8534400" cy="59483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b="1" u="sng" dirty="0">
                <a:solidFill>
                  <a:srgbClr val="0000FF"/>
                </a:solidFill>
              </a:rPr>
              <a:t>Pseudo Code for Quick Sort:</a:t>
            </a:r>
          </a:p>
          <a:p>
            <a:pPr eaLnBrk="1" hangingPunct="1"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Algorithm</a:t>
            </a:r>
            <a:r>
              <a:rPr lang="en-US" sz="2400" dirty="0"/>
              <a:t> </a:t>
            </a:r>
            <a:r>
              <a:rPr lang="en-US" sz="2400" dirty="0" err="1"/>
              <a:t>QuickSort</a:t>
            </a:r>
            <a:r>
              <a:rPr lang="en-US" sz="2400" dirty="0"/>
              <a:t>(</a:t>
            </a:r>
            <a:r>
              <a:rPr lang="en-US" sz="2400" dirty="0" err="1"/>
              <a:t>low,high</a:t>
            </a:r>
            <a:r>
              <a:rPr lang="en-US" sz="2400" dirty="0"/>
              <a:t>)</a:t>
            </a:r>
          </a:p>
          <a:p>
            <a:pPr eaLnBrk="1" hangingPunct="1">
              <a:buFontTx/>
              <a:buNone/>
            </a:pPr>
            <a:r>
              <a:rPr lang="en-US" sz="1800" i="1" dirty="0"/>
              <a:t>//Sorts the elements a[low],…..,a[high] which resides </a:t>
            </a:r>
          </a:p>
          <a:p>
            <a:pPr eaLnBrk="1" hangingPunct="1">
              <a:buFontTx/>
              <a:buNone/>
            </a:pPr>
            <a:r>
              <a:rPr lang="en-US" sz="1800" i="1" dirty="0"/>
              <a:t>//in the global array a[1:n] into ascending order;</a:t>
            </a:r>
          </a:p>
          <a:p>
            <a:pPr eaLnBrk="1" hangingPunct="1">
              <a:buFontTx/>
              <a:buNone/>
            </a:pPr>
            <a:r>
              <a:rPr lang="en-US" sz="1800" i="1" dirty="0"/>
              <a:t>// a[n+1] is considered to be defined and must </a:t>
            </a:r>
            <a:r>
              <a:rPr lang="en-US" sz="1800" i="1" dirty="0">
                <a:cs typeface="Arial" charset="0"/>
              </a:rPr>
              <a:t>≥ all the </a:t>
            </a:r>
          </a:p>
          <a:p>
            <a:pPr eaLnBrk="1" hangingPunct="1">
              <a:buFontTx/>
              <a:buNone/>
            </a:pPr>
            <a:r>
              <a:rPr lang="en-US" sz="1800" i="1" dirty="0">
                <a:cs typeface="Arial" charset="0"/>
              </a:rPr>
              <a:t>// elements  in a[1:n].</a:t>
            </a:r>
          </a:p>
          <a:p>
            <a:pPr eaLnBrk="1" hangingPunct="1">
              <a:buFontTx/>
              <a:buNone/>
            </a:pPr>
            <a:r>
              <a:rPr lang="en-US" sz="2400" dirty="0"/>
              <a:t>{</a:t>
            </a:r>
          </a:p>
          <a:p>
            <a:pPr eaLnBrk="1" hangingPunct="1">
              <a:buFontTx/>
              <a:buNone/>
            </a:pPr>
            <a:r>
              <a:rPr lang="en-US" sz="2400" dirty="0"/>
              <a:t>			if( low&lt; high )  </a:t>
            </a:r>
            <a:r>
              <a:rPr lang="en-US" sz="1800" i="1" dirty="0"/>
              <a:t>// if there are more than one element</a:t>
            </a:r>
          </a:p>
          <a:p>
            <a:pPr eaLnBrk="1" hangingPunct="1">
              <a:buFontTx/>
              <a:buNone/>
            </a:pPr>
            <a:r>
              <a:rPr lang="en-US" sz="2400" dirty="0"/>
              <a:t>			{             </a:t>
            </a:r>
            <a:r>
              <a:rPr lang="en-US" sz="1800" i="1" dirty="0"/>
              <a:t>// divide p into two </a:t>
            </a:r>
            <a:r>
              <a:rPr lang="en-US" sz="1800" i="1" dirty="0" err="1"/>
              <a:t>subproblems</a:t>
            </a:r>
            <a:r>
              <a:rPr lang="en-US" sz="1800" i="1" dirty="0"/>
              <a:t>.</a:t>
            </a:r>
            <a:r>
              <a:rPr lang="en-US" sz="2400" dirty="0"/>
              <a:t>         </a:t>
            </a:r>
          </a:p>
          <a:p>
            <a:pPr eaLnBrk="1" hangingPunct="1">
              <a:buFontTx/>
              <a:buNone/>
            </a:pPr>
            <a:r>
              <a:rPr lang="en-US" sz="2400" dirty="0"/>
              <a:t>				   </a:t>
            </a:r>
            <a:r>
              <a:rPr lang="en-US" sz="2000" dirty="0"/>
              <a:t>j :=</a:t>
            </a:r>
            <a:r>
              <a:rPr lang="en-US" sz="2000" dirty="0">
                <a:solidFill>
                  <a:srgbClr val="FF0000"/>
                </a:solidFill>
              </a:rPr>
              <a:t>Partition</a:t>
            </a:r>
            <a:r>
              <a:rPr lang="en-US" sz="2000" dirty="0"/>
              <a:t>(</a:t>
            </a:r>
            <a:r>
              <a:rPr lang="en-US" sz="2000" dirty="0" err="1"/>
              <a:t>low,high</a:t>
            </a:r>
            <a:r>
              <a:rPr lang="en-US" sz="2000" dirty="0"/>
              <a:t>);</a:t>
            </a:r>
          </a:p>
          <a:p>
            <a:pPr eaLnBrk="1" hangingPunct="1">
              <a:buFontTx/>
              <a:buNone/>
            </a:pPr>
            <a:r>
              <a:rPr lang="en-US" sz="2000" dirty="0"/>
              <a:t>				   </a:t>
            </a:r>
            <a:r>
              <a:rPr lang="en-US" sz="1800" i="1" dirty="0"/>
              <a:t>// j is the position of the partitioning element.</a:t>
            </a:r>
          </a:p>
          <a:p>
            <a:pPr eaLnBrk="1" hangingPunct="1">
              <a:buFontTx/>
              <a:buNone/>
            </a:pPr>
            <a:r>
              <a:rPr lang="en-US" sz="2000" dirty="0"/>
              <a:t>				   </a:t>
            </a:r>
            <a:r>
              <a:rPr lang="en-US" sz="2000" dirty="0" err="1">
                <a:solidFill>
                  <a:srgbClr val="FF0000"/>
                </a:solidFill>
              </a:rPr>
              <a:t>QuickSort</a:t>
            </a:r>
            <a:r>
              <a:rPr lang="en-US" sz="2000" dirty="0">
                <a:solidFill>
                  <a:srgbClr val="FF0000"/>
                </a:solidFill>
              </a:rPr>
              <a:t>(low,j-1);</a:t>
            </a:r>
          </a:p>
          <a:p>
            <a:pPr eaLnBrk="1" hangingPunct="1">
              <a:buFontTx/>
              <a:buNone/>
            </a:pPr>
            <a:r>
              <a:rPr lang="en-US" sz="2000" dirty="0"/>
              <a:t>				   </a:t>
            </a:r>
            <a:r>
              <a:rPr lang="en-US" sz="2000" dirty="0" err="1">
                <a:solidFill>
                  <a:srgbClr val="FF0000"/>
                </a:solidFill>
              </a:rPr>
              <a:t>QuickSort</a:t>
            </a:r>
            <a:r>
              <a:rPr lang="en-US" sz="2000" dirty="0">
                <a:solidFill>
                  <a:srgbClr val="FF0000"/>
                </a:solidFill>
              </a:rPr>
              <a:t>(j+1,high);</a:t>
            </a:r>
          </a:p>
          <a:p>
            <a:pPr eaLnBrk="1" hangingPunct="1">
              <a:buFontTx/>
              <a:buNone/>
            </a:pPr>
            <a:r>
              <a:rPr lang="en-US" sz="1800" i="1" dirty="0"/>
              <a:t>				    // There is no need for combining solutions.</a:t>
            </a:r>
          </a:p>
          <a:p>
            <a:pPr eaLnBrk="1" hangingPunct="1">
              <a:buFontTx/>
              <a:buNone/>
            </a:pPr>
            <a:r>
              <a:rPr lang="en-US" sz="2400" dirty="0"/>
              <a:t>			}</a:t>
            </a:r>
          </a:p>
          <a:p>
            <a:pPr eaLnBrk="1" hangingPunct="1">
              <a:buFontTx/>
              <a:buNone/>
            </a:pPr>
            <a:r>
              <a:rPr lang="en-US" sz="2400" dirty="0"/>
              <a:t>}</a:t>
            </a:r>
          </a:p>
          <a:p>
            <a:pPr eaLnBrk="1" hangingPunct="1"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100" y="203200"/>
            <a:ext cx="8229600" cy="6273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Algorithm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Partition(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l,h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pivot:= a[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] ;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:=l;  j:= h+1;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while(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&lt; j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 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{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while(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a[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] &lt; pivot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 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j--;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while(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a[ j ]  &gt; pivot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 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	j--;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(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&lt; j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then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Interchange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j );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// interchange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i="1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and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}					    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// 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i="1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elements.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Interchange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(l, j );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return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j; 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// interchange pivot and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1800" i="1" baseline="30000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i="1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element</a:t>
            </a:r>
            <a:r>
              <a:rPr lang="en-US" sz="16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55600"/>
            <a:ext cx="8229600" cy="5770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Algorithm</a:t>
            </a:r>
            <a:r>
              <a:rPr lang="en-US" sz="2400" dirty="0"/>
              <a:t> interchange (</a:t>
            </a:r>
            <a:r>
              <a:rPr lang="en-US" sz="2400" dirty="0" err="1"/>
              <a:t>x,y</a:t>
            </a:r>
            <a:r>
              <a:rPr lang="en-US" sz="2400" dirty="0"/>
              <a:t> )</a:t>
            </a:r>
          </a:p>
          <a:p>
            <a:pPr eaLnBrk="1" hangingPunct="1">
              <a:buFontTx/>
              <a:buNone/>
            </a:pPr>
            <a:r>
              <a:rPr lang="en-US" sz="2400" dirty="0"/>
              <a:t>{</a:t>
            </a:r>
          </a:p>
          <a:p>
            <a:pPr eaLnBrk="1" hangingPunct="1">
              <a:buFontTx/>
              <a:buNone/>
            </a:pPr>
            <a:r>
              <a:rPr lang="en-US" sz="2400" dirty="0"/>
              <a:t>		</a:t>
            </a:r>
            <a:r>
              <a:rPr lang="en-US" sz="2000" dirty="0"/>
              <a:t>temp=a[x];</a:t>
            </a:r>
          </a:p>
          <a:p>
            <a:pPr eaLnBrk="1" hangingPunct="1">
              <a:buFontTx/>
              <a:buNone/>
            </a:pPr>
            <a:r>
              <a:rPr lang="en-US" sz="2000" dirty="0"/>
              <a:t>		a[x]=a[y];</a:t>
            </a:r>
          </a:p>
          <a:p>
            <a:pPr eaLnBrk="1" hangingPunct="1">
              <a:buFontTx/>
              <a:buNone/>
            </a:pPr>
            <a:r>
              <a:rPr lang="en-US" sz="2000" dirty="0"/>
              <a:t>		a[y]=temp;</a:t>
            </a:r>
          </a:p>
          <a:p>
            <a:pPr eaLnBrk="1" hangingPunct="1">
              <a:buFontTx/>
              <a:buNone/>
            </a:pPr>
            <a:r>
              <a:rPr lang="en-US" sz="2400" dirty="0"/>
              <a:t>}</a:t>
            </a:r>
          </a:p>
          <a:p>
            <a:pPr eaLnBrk="1" hangingPunct="1">
              <a:buFontTx/>
              <a:buNone/>
            </a:pPr>
            <a:r>
              <a:rPr lang="en-US" sz="2400" dirty="0"/>
              <a:t>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TW">
                <a:solidFill>
                  <a:srgbClr val="C0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Time complexity analysis</a:t>
            </a:r>
            <a:br>
              <a:rPr lang="en-US" altLang="zh-TW">
                <a:solidFill>
                  <a:srgbClr val="FF0000"/>
                </a:solidFill>
                <a:ea typeface="新細明體" pitchFamily="18" charset="-120"/>
                <a:cs typeface="Times New Roman" pitchFamily="18" charset="0"/>
              </a:rPr>
            </a:br>
            <a:endParaRPr lang="en-US"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The time required to sort n elements using quicksort involves 3 components.</a:t>
            </a:r>
          </a:p>
          <a:p>
            <a:pPr lvl="1"/>
            <a:r>
              <a:rPr lang="en-US">
                <a:latin typeface="Times New Roman" pitchFamily="18" charset="0"/>
                <a:cs typeface="Times New Roman" pitchFamily="18" charset="0"/>
              </a:rPr>
              <a:t>Time required for partitioning the array, which is </a:t>
            </a:r>
            <a:r>
              <a:rPr lang="en-US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roughly proportional to n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>
                <a:latin typeface="Times New Roman" pitchFamily="18" charset="0"/>
                <a:cs typeface="Times New Roman" pitchFamily="18" charset="0"/>
              </a:rPr>
              <a:t>Time required for sorting lower subarray.</a:t>
            </a:r>
          </a:p>
          <a:p>
            <a:pPr lvl="1"/>
            <a:r>
              <a:rPr lang="en-US">
                <a:latin typeface="Times New Roman" pitchFamily="18" charset="0"/>
                <a:cs typeface="Times New Roman" pitchFamily="18" charset="0"/>
              </a:rPr>
              <a:t>Time  required for sorting upper subarray.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Assume that there are k elements in the lower subarray.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Therefore, </a:t>
            </a:r>
          </a:p>
          <a:p>
            <a:pPr>
              <a:buFontTx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 </a:t>
            </a:r>
          </a:p>
        </p:txBody>
      </p:sp>
      <p:sp>
        <p:nvSpPr>
          <p:cNvPr id="67588" name="AutoShape 6"/>
          <p:cNvSpPr>
            <a:spLocks/>
          </p:cNvSpPr>
          <p:nvPr/>
        </p:nvSpPr>
        <p:spPr bwMode="auto">
          <a:xfrm>
            <a:off x="2436813" y="55626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Rectangle 7"/>
          <p:cNvSpPr>
            <a:spLocks noChangeArrowheads="1"/>
          </p:cNvSpPr>
          <p:nvPr/>
        </p:nvSpPr>
        <p:spPr bwMode="auto">
          <a:xfrm>
            <a:off x="4992688" y="6094413"/>
            <a:ext cx="2597150" cy="4365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n&gt;1, 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 is  a constant</a:t>
            </a:r>
          </a:p>
        </p:txBody>
      </p:sp>
      <p:sp>
        <p:nvSpPr>
          <p:cNvPr id="67590" name="Rectangle 8"/>
          <p:cNvSpPr>
            <a:spLocks noChangeArrowheads="1"/>
          </p:cNvSpPr>
          <p:nvPr/>
        </p:nvSpPr>
        <p:spPr bwMode="auto">
          <a:xfrm>
            <a:off x="4945063" y="5646738"/>
            <a:ext cx="2597150" cy="4365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n=1, c</a:t>
            </a:r>
            <a:r>
              <a:rPr lang="en-US" b="1" baseline="-25000">
                <a:cs typeface="Arial" charset="0"/>
              </a:rPr>
              <a:t>1</a:t>
            </a:r>
            <a:r>
              <a:rPr lang="en-US" b="1">
                <a:cs typeface="Arial" charset="0"/>
              </a:rPr>
              <a:t> is  a constant</a:t>
            </a:r>
          </a:p>
        </p:txBody>
      </p:sp>
      <p:sp>
        <p:nvSpPr>
          <p:cNvPr id="67591" name="Rectangle 9"/>
          <p:cNvSpPr>
            <a:spLocks noChangeArrowheads="1"/>
          </p:cNvSpPr>
          <p:nvPr/>
        </p:nvSpPr>
        <p:spPr bwMode="auto">
          <a:xfrm>
            <a:off x="2628900" y="6119813"/>
            <a:ext cx="1989138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T(k) + T(n-k-1) +c</a:t>
            </a:r>
            <a:r>
              <a:rPr lang="en-US" b="1" baseline="-25000">
                <a:cs typeface="Arial" charset="0"/>
              </a:rPr>
              <a:t>2</a:t>
            </a:r>
            <a:r>
              <a:rPr lang="en-US" b="1">
                <a:cs typeface="Arial" charset="0"/>
              </a:rPr>
              <a:t>n</a:t>
            </a:r>
          </a:p>
        </p:txBody>
      </p:sp>
      <p:sp>
        <p:nvSpPr>
          <p:cNvPr id="67592" name="Rectangle 10"/>
          <p:cNvSpPr>
            <a:spLocks noChangeArrowheads="1"/>
          </p:cNvSpPr>
          <p:nvPr/>
        </p:nvSpPr>
        <p:spPr bwMode="auto">
          <a:xfrm>
            <a:off x="2665413" y="5680075"/>
            <a:ext cx="769937" cy="420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c</a:t>
            </a:r>
            <a:r>
              <a:rPr lang="en-US" b="1" baseline="-25000">
                <a:cs typeface="Arial" charset="0"/>
              </a:rPr>
              <a:t>1</a:t>
            </a:r>
          </a:p>
        </p:txBody>
      </p:sp>
      <p:sp>
        <p:nvSpPr>
          <p:cNvPr id="67593" name="Rectangle 11"/>
          <p:cNvSpPr>
            <a:spLocks noChangeArrowheads="1"/>
          </p:cNvSpPr>
          <p:nvPr/>
        </p:nvSpPr>
        <p:spPr bwMode="auto">
          <a:xfrm>
            <a:off x="1460500" y="5832475"/>
            <a:ext cx="769938" cy="4206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cs typeface="Arial" charset="0"/>
              </a:rPr>
              <a:t>T(n) =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938</Words>
  <Application>Microsoft Office PowerPoint</Application>
  <PresentationFormat>On-screen Show (4:3)</PresentationFormat>
  <Paragraphs>167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Tahoma</vt:lpstr>
      <vt:lpstr>Times New Roman</vt:lpstr>
      <vt:lpstr>Office Theme</vt:lpstr>
      <vt:lpstr>Quick sort</vt:lpstr>
      <vt:lpstr>PowerPoint Presentation</vt:lpstr>
      <vt:lpstr>PowerPoint Presentation</vt:lpstr>
      <vt:lpstr>Quick Sort</vt:lpstr>
      <vt:lpstr>Quick Sort Example</vt:lpstr>
      <vt:lpstr>PowerPoint Presentation</vt:lpstr>
      <vt:lpstr>PowerPoint Presentation</vt:lpstr>
      <vt:lpstr>PowerPoint Presentation</vt:lpstr>
      <vt:lpstr>Time complexity analysis </vt:lpstr>
      <vt:lpstr>A worst/bad case It occurs if the list is already in sorted order</vt:lpstr>
      <vt:lpstr>Worst/bad Case</vt:lpstr>
      <vt:lpstr>       contd...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 sort</dc:title>
  <dc:creator>Windows User</dc:creator>
  <cp:lastModifiedBy>Venkatesh G</cp:lastModifiedBy>
  <cp:revision>19</cp:revision>
  <dcterms:created xsi:type="dcterms:W3CDTF">2018-04-18T07:42:46Z</dcterms:created>
  <dcterms:modified xsi:type="dcterms:W3CDTF">2023-08-16T02:49:55Z</dcterms:modified>
</cp:coreProperties>
</file>