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91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292" r:id="rId17"/>
    <p:sldId id="301" r:id="rId18"/>
    <p:sldId id="303" r:id="rId19"/>
    <p:sldId id="302" r:id="rId20"/>
    <p:sldId id="416" r:id="rId21"/>
    <p:sldId id="305" r:id="rId22"/>
    <p:sldId id="306" r:id="rId23"/>
    <p:sldId id="309" r:id="rId24"/>
    <p:sldId id="261" r:id="rId25"/>
    <p:sldId id="310" r:id="rId26"/>
    <p:sldId id="311" r:id="rId27"/>
    <p:sldId id="312" r:id="rId28"/>
    <p:sldId id="313" r:id="rId29"/>
    <p:sldId id="264" r:id="rId30"/>
    <p:sldId id="323" r:id="rId31"/>
    <p:sldId id="324" r:id="rId32"/>
    <p:sldId id="265" r:id="rId33"/>
    <p:sldId id="328" r:id="rId34"/>
    <p:sldId id="329" r:id="rId35"/>
    <p:sldId id="327" r:id="rId36"/>
    <p:sldId id="331" r:id="rId37"/>
    <p:sldId id="335" r:id="rId38"/>
    <p:sldId id="334" r:id="rId39"/>
    <p:sldId id="333" r:id="rId40"/>
    <p:sldId id="336" r:id="rId41"/>
    <p:sldId id="337" r:id="rId42"/>
    <p:sldId id="338" r:id="rId43"/>
    <p:sldId id="339" r:id="rId44"/>
    <p:sldId id="345" r:id="rId45"/>
    <p:sldId id="347" r:id="rId46"/>
    <p:sldId id="354" r:id="rId47"/>
    <p:sldId id="359" r:id="rId48"/>
    <p:sldId id="362" r:id="rId49"/>
    <p:sldId id="360" r:id="rId50"/>
    <p:sldId id="361" r:id="rId51"/>
    <p:sldId id="363" r:id="rId52"/>
    <p:sldId id="364" r:id="rId53"/>
    <p:sldId id="365" r:id="rId54"/>
    <p:sldId id="367" r:id="rId55"/>
    <p:sldId id="356" r:id="rId56"/>
    <p:sldId id="353" r:id="rId57"/>
    <p:sldId id="274" r:id="rId58"/>
    <p:sldId id="275" r:id="rId59"/>
    <p:sldId id="276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3E9F2A-8483-495F-B1E6-4B9A10F649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587E2A-F17E-48F8-8BAF-13F11E62488C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Best: Find at first position.  Cost is 1 compare.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Worst: Find at last position.  Cost is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compares.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Average: (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+1)/2 compares IF we assume the element with value </a:t>
            </a:r>
            <a:r>
              <a:rPr lang="en-US" altLang="en-US" i="1">
                <a:latin typeface="Arial" panose="020B0604020202020204" pitchFamily="34" charset="0"/>
              </a:rPr>
              <a:t>K</a:t>
            </a:r>
            <a:r>
              <a:rPr lang="en-US" altLang="en-US">
                <a:latin typeface="Arial" panose="020B0604020202020204" pitchFamily="34" charset="0"/>
              </a:rPr>
              <a:t> is equally likely to be in any position in the array.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b="1" dirty="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21D8-96EC-4D12-B5D4-63639539B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37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45BF7-B88E-41BD-8C98-39EF55D79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68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D44A7-59D5-4222-BE3E-C3AF0240C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45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b="1" dirty="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7914E-D0FE-4B73-BDC8-DC64EEDAB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06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b="1" dirty="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98300-B55D-43D1-BE92-27A24B8C6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7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DEA2D-3BBC-4E32-99B9-08BD0D575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2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172200"/>
            <a:ext cx="2895600" cy="476250"/>
          </a:xfrm>
        </p:spPr>
        <p:txBody>
          <a:bodyPr/>
          <a:lstStyle>
            <a:lvl1pPr>
              <a:defRPr sz="2000" b="1" dirty="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093E-4761-41B1-A41D-0FD26A9A8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22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83DD2-58CB-4B91-AEC2-22B041D69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5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FCB5B-FA5A-4B0C-B708-E225FC1DB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0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009B0-20FE-46D8-BB68-4299E6201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72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77926-7B0C-43F1-AFEF-66629C6B6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07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 b="1" dirty="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B575B-054C-4AB7-B4B2-2EF4B922C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76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F02F9-9B2A-4BC7-817F-40954D13C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7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CA67D-C7EE-4787-918C-4DC732C3B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9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snistforum.com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787E1B0-70EC-427E-8394-4F1F028706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8" r:id="rId3"/>
    <p:sldLayoutId id="2147483669" r:id="rId4"/>
    <p:sldLayoutId id="2147483670" r:id="rId5"/>
    <p:sldLayoutId id="2147483671" r:id="rId6"/>
    <p:sldLayoutId id="2147483679" r:id="rId7"/>
    <p:sldLayoutId id="2147483672" r:id="rId8"/>
    <p:sldLayoutId id="2147483673" r:id="rId9"/>
    <p:sldLayoutId id="2147483674" r:id="rId10"/>
    <p:sldLayoutId id="2147483675" r:id="rId11"/>
    <p:sldLayoutId id="2147483680" r:id="rId12"/>
    <p:sldLayoutId id="2147483681" r:id="rId13"/>
    <p:sldLayoutId id="214748367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Unit-I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838"/>
            <a:ext cx="8229600" cy="5440362"/>
          </a:xfrm>
        </p:spPr>
        <p:txBody>
          <a:bodyPr/>
          <a:lstStyle/>
          <a:p>
            <a:pPr marL="457200" lvl="1" indent="-393700" eaLnBrk="1" hangingPunct="1"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for loop can be implemented as a </a:t>
            </a:r>
          </a:p>
          <a:p>
            <a:pPr marL="457200" lvl="1" indent="-393700" eaLnBrk="1" hangingPunct="1">
              <a:buFontTx/>
              <a:buNone/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while loop as  follows:</a:t>
            </a:r>
          </a:p>
          <a:p>
            <a:pPr lvl="1" eaLnBrk="1" hangingPunct="1">
              <a:buFontTx/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variable:=value1;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incr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:=step;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while(  ( variable – value2)*step ≤ 0 ) do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&lt;statement 1&gt;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	: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&lt;statement n&gt;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variable :=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variable+incr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745163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The general form of a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repeat-until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loop:</a:t>
            </a:r>
          </a:p>
          <a:p>
            <a:pPr lvl="1"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</a:p>
          <a:p>
            <a:pPr lvl="1"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&lt;statement 1&gt;</a:t>
            </a:r>
          </a:p>
          <a:p>
            <a:pPr lvl="1"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:</a:t>
            </a:r>
          </a:p>
          <a:p>
            <a:pPr lvl="1"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 &lt;statement n&gt;</a:t>
            </a:r>
          </a:p>
          <a:p>
            <a:pPr lvl="1"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 condition )</a:t>
            </a:r>
          </a:p>
          <a:p>
            <a:pPr lvl="1" eaLnBrk="1" hangingPunct="1"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The statements are executed as long as condition is false.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number:=10 ; sum:=0;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repeat 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	sum := sum + number;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	number := number - 1; 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	until    </a:t>
            </a: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number = 0;</a:t>
            </a:r>
          </a:p>
          <a:p>
            <a:pPr lvl="1" eaLnBrk="1" hangingPunct="1"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4238"/>
            <a:ext cx="8229600" cy="45259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8. A conditional statement has the following</a:t>
            </a:r>
          </a:p>
          <a:p>
            <a:pPr lvl="1"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forms:</a:t>
            </a:r>
          </a:p>
          <a:p>
            <a:pPr lvl="1" eaLnBrk="1" hangingPunct="1"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statement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&gt;</a:t>
            </a:r>
          </a:p>
          <a:p>
            <a:pPr lvl="1" eaLnBrk="1" hangingPunct="1">
              <a:buFontTx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statement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1&gt; else</a:t>
            </a:r>
          </a:p>
          <a:p>
            <a:pPr lvl="1" eaLnBrk="1" hangingPunct="1">
              <a:buFontTx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	 &lt;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statement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2&gt;</a:t>
            </a:r>
          </a:p>
          <a:p>
            <a:pPr lvl="1" eaLnBrk="1" hangingPunct="1">
              <a:buFontTx/>
              <a:buNone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9. Input and output are done using the instructions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838"/>
            <a:ext cx="8229600" cy="5745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10. Procedure or function starts with the word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Algorithm. 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General  form :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 &lt;parameter list&gt; )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{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body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where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is the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name of the procedure.</a:t>
            </a:r>
          </a:p>
          <a:p>
            <a:pPr lvl="1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Simple variables to functions are passed by value.  </a:t>
            </a:r>
          </a:p>
          <a:p>
            <a:pPr lvl="1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Arrays and records( structure or object ) are passed by reference.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Ex:-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Algorithm that finds and returns the</a:t>
            </a:r>
            <a:b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maximum of n given numbers.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906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Algorithm max(a,n)</a:t>
            </a:r>
          </a:p>
          <a:p>
            <a:pPr eaLnBrk="1" hangingPunct="1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// a is an array of size n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  Result:=a[1];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i:=2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a[i]&gt;Result 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Result:=a[i];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return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Result;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/>
              <a:t>Ex:-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Write an algorithm to sort an array of n integers </a:t>
            </a:r>
            <a:b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using bubble sort.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Algorithm sort(a,n)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// a is an array of size 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i:=1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n-1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j:=1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n-1-i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      if( a[j] &gt;a[j+1] ) 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	t=:a[j]; a[j]:=a[j+1]; a[j]:=t;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7916863" cy="863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zh-TW" sz="31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Performance Analysis </a:t>
            </a:r>
            <a:br>
              <a:rPr lang="en-US" altLang="zh-TW" sz="31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</a:br>
            <a:r>
              <a:rPr lang="en-US" altLang="zh-TW" sz="31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(machine independent</a:t>
            </a:r>
            <a:r>
              <a:rPr lang="en-US" altLang="zh-TW" sz="3100" dirty="0"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4988" cy="49530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altLang="zh-TW" sz="31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There are many things upon which the performance will depend.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31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Does the program efficiently use </a:t>
            </a:r>
            <a:r>
              <a:rPr lang="en-US" altLang="zh-TW" sz="2500" b="1" i="1" dirty="0">
                <a:solidFill>
                  <a:srgbClr val="FF0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primary</a:t>
            </a:r>
            <a:r>
              <a:rPr lang="en-US" altLang="zh-TW" sz="25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</a:t>
            </a:r>
            <a:r>
              <a:rPr lang="en-US" altLang="zh-TW" sz="2500" b="1" i="1" dirty="0">
                <a:solidFill>
                  <a:srgbClr val="FF0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and</a:t>
            </a:r>
            <a:r>
              <a:rPr lang="en-US" altLang="zh-TW" sz="25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</a:t>
            </a:r>
            <a:r>
              <a:rPr lang="en-US" altLang="zh-TW" sz="2500" b="1" i="1" dirty="0">
                <a:solidFill>
                  <a:srgbClr val="FF0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Secondary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storage?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Is the program's </a:t>
            </a:r>
            <a:r>
              <a:rPr lang="en-US" altLang="zh-TW" sz="2500" b="1" i="1" dirty="0">
                <a:solidFill>
                  <a:srgbClr val="FF0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running Time 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acceptable for the task?	</a:t>
            </a:r>
            <a:endParaRPr lang="en-US" altLang="zh-TW" sz="27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Does it do </a:t>
            </a:r>
            <a:r>
              <a:rPr lang="en-US" altLang="zh-TW" sz="2500" b="1" i="1" dirty="0">
                <a:solidFill>
                  <a:srgbClr val="FF0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what</a:t>
            </a:r>
            <a:r>
              <a:rPr lang="en-US" altLang="zh-TW" sz="25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we want it to do?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Does it </a:t>
            </a:r>
            <a:r>
              <a:rPr lang="en-US" altLang="zh-TW" sz="25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work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</a:t>
            </a:r>
            <a:r>
              <a:rPr lang="en-US" altLang="zh-TW" sz="2500" b="1" i="1" dirty="0">
                <a:solidFill>
                  <a:srgbClr val="FF0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correctly </a:t>
            </a:r>
            <a:r>
              <a:rPr lang="en-US" altLang="zh-TW" sz="25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according to the</a:t>
            </a:r>
            <a:r>
              <a:rPr lang="en-US" altLang="zh-TW" sz="2500" b="1" i="1" dirty="0">
                <a:solidFill>
                  <a:srgbClr val="FF0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</a:t>
            </a:r>
            <a:r>
              <a:rPr lang="en-US" altLang="zh-TW" sz="25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specifications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of the task?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Does the program contain </a:t>
            </a:r>
            <a:r>
              <a:rPr lang="en-US" altLang="zh-TW" sz="2500" b="1" i="1" dirty="0">
                <a:solidFill>
                  <a:srgbClr val="FF0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documentation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that shows </a:t>
            </a:r>
            <a:r>
              <a:rPr lang="en-US" altLang="zh-TW" sz="25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how to use it 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and </a:t>
            </a:r>
            <a:r>
              <a:rPr lang="en-US" altLang="zh-TW" sz="25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how it works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Is the program's code </a:t>
            </a:r>
            <a:r>
              <a:rPr lang="en-US" altLang="zh-TW" sz="2500" b="1" i="1" dirty="0">
                <a:solidFill>
                  <a:srgbClr val="FF0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readable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zh-TW" sz="4000" b="1" u="sng" dirty="0">
                <a:solidFill>
                  <a:srgbClr val="0080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Space Complexity</a:t>
            </a:r>
            <a:endParaRPr lang="en-US" altLang="en-US" sz="4000" b="1" u="sng" dirty="0">
              <a:solidFill>
                <a:srgbClr val="008000"/>
              </a:solidFill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The space required by an algorithm is called a space complexity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The space required by an algorithm has the following components </a:t>
            </a:r>
          </a:p>
          <a:p>
            <a:pPr eaLnBrk="1" hangingPunct="1"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1.Instruction space</a:t>
            </a:r>
          </a:p>
          <a:p>
            <a:pPr lvl="1" eaLnBrk="1" hangingPunct="1"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2.Data space</a:t>
            </a:r>
          </a:p>
          <a:p>
            <a:pPr lvl="1" eaLnBrk="1" hangingPunct="1"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3.Environmental stack space </a:t>
            </a:r>
          </a:p>
          <a:p>
            <a:pPr marL="342900" lvl="1" indent="-342900">
              <a:buNone/>
            </a:pPr>
            <a:r>
              <a:rPr lang="en-US" altLang="en-US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1.Instruction space:</a:t>
            </a:r>
          </a:p>
          <a:p>
            <a:pPr lvl="2" eaLnBrk="1" hangingPunct="1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Instruction space is the space needed to store the </a:t>
            </a:r>
            <a:r>
              <a:rPr lang="en-US" altLang="en-US" sz="20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compiled version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of the program instructions.</a:t>
            </a:r>
          </a:p>
          <a:p>
            <a:pPr lvl="2" eaLnBrk="1" hangingPunct="1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amount of instruction space that is needed depends on the  </a:t>
            </a:r>
            <a:r>
              <a:rPr lang="en-US" altLang="en-US" sz="20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compiler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used to compile the program into machine code</a:t>
            </a:r>
            <a:endParaRPr lang="en-US" altLang="en-US" sz="20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altLang="en-US" dirty="0">
              <a:solidFill>
                <a:schemeClr val="accent2"/>
              </a:solidFill>
            </a:endParaRPr>
          </a:p>
          <a:p>
            <a:pPr lvl="1" eaLnBrk="1" hangingPunct="1"/>
            <a:endParaRPr lang="en-US" altLang="en-US" dirty="0">
              <a:solidFill>
                <a:schemeClr val="accent2"/>
              </a:solidFill>
            </a:endParaRPr>
          </a:p>
          <a:p>
            <a:pPr lvl="3"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altLang="en-US" sz="23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2.Data space</a:t>
            </a:r>
          </a:p>
          <a:p>
            <a:pPr lvl="2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Data space is the space needed to store all </a:t>
            </a: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constant and variable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values.</a:t>
            </a:r>
          </a:p>
          <a:p>
            <a:pPr lvl="2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Data space has two components.</a:t>
            </a:r>
          </a:p>
          <a:p>
            <a:pPr lvl="2" eaLnBrk="1" hangingPunct="1">
              <a:buNone/>
            </a:pPr>
            <a:endParaRPr lang="en-US" altLang="en-US" sz="2300" dirty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Space needed by </a:t>
            </a: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constants</a:t>
            </a:r>
          </a:p>
          <a:p>
            <a:pPr lvl="3" eaLnBrk="1" hangingPunct="1">
              <a:buNone/>
            </a:pP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( ex; 1 and 2 in max of n num algorithm) and </a:t>
            </a:r>
          </a:p>
          <a:p>
            <a:pPr lvl="3" eaLnBrk="1" hangingPunct="1">
              <a:buNone/>
            </a:pP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   simple  variables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( such as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, j, n etc).</a:t>
            </a:r>
          </a:p>
          <a:p>
            <a:pPr lvl="3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Space needed by a </a:t>
            </a: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dynamically allocated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objects such as arrays and class instances.</a:t>
            </a:r>
          </a:p>
          <a:p>
            <a:pPr lvl="3" eaLnBrk="1" hangingPunct="1">
              <a:buNone/>
            </a:pPr>
            <a:endParaRPr lang="en-US" altLang="en-US" sz="2300" dirty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Space taken by the variables and constants varies from language to language and platform to platform.</a:t>
            </a:r>
          </a:p>
          <a:p>
            <a:pPr lvl="3" eaLnBrk="1" hangingPunct="1">
              <a:buFontTx/>
              <a:buNone/>
            </a:pPr>
            <a:endParaRPr lang="en-US" altLang="en-US" dirty="0"/>
          </a:p>
          <a:p>
            <a:pPr lvl="3" eaLnBrk="1" hangingPunct="1"/>
            <a:endParaRPr lang="en-US" altLang="en-US" dirty="0"/>
          </a:p>
          <a:p>
            <a:pPr lvl="2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1" eaLnBrk="1" hangingPunct="1">
              <a:buNone/>
            </a:pPr>
            <a:r>
              <a:rPr lang="en-US" altLang="en-US" sz="23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3.Environmental stack space</a:t>
            </a:r>
            <a:r>
              <a:rPr lang="en-US" altLang="en-US" sz="23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None/>
            </a:pPr>
            <a:endParaRPr lang="en-US" altLang="en-US" sz="2300" b="1" u="sng" dirty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The environmental stack is used to save information needed to </a:t>
            </a: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resume execution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of partially completed functions.</a:t>
            </a:r>
          </a:p>
          <a:p>
            <a:pPr lvl="2" eaLnBrk="1" hangingPunct="1">
              <a:buNone/>
            </a:pPr>
            <a:endParaRPr lang="en-US" altLang="en-US" sz="2300" dirty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Each time a function is invoked the following data are saved on the environment stack.</a:t>
            </a:r>
          </a:p>
          <a:p>
            <a:pPr lvl="3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The return address .</a:t>
            </a:r>
          </a:p>
          <a:p>
            <a:pPr lvl="3" eaLnBrk="1" hangingPunct="1"/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The values of all local variables and formal parameters in the function being invoked( </a:t>
            </a: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necessary for recursive functions only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Algorithm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35075"/>
            <a:ext cx="8305800" cy="5318125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altLang="zh-TW" sz="2800" u="sng" dirty="0">
                <a:ea typeface="新細明體" panose="02020500000000000000" pitchFamily="18" charset="-120"/>
              </a:rPr>
              <a:t>Definition:</a:t>
            </a:r>
          </a:p>
          <a:p>
            <a:pPr marL="533400" indent="-533400" eaLnBrk="1" hangingPunct="1">
              <a:buNone/>
            </a:pPr>
            <a:endParaRPr lang="en-US" altLang="zh-TW" sz="2800" u="sng" dirty="0">
              <a:ea typeface="新細明體" panose="02020500000000000000" pitchFamily="18" charset="-120"/>
            </a:endParaRPr>
          </a:p>
          <a:p>
            <a:pPr marL="533400" indent="-533400" eaLnBrk="1" hangingPunct="1"/>
            <a:r>
              <a:rPr lang="en-US" altLang="zh-TW" sz="2800" dirty="0">
                <a:ea typeface="新細明體" panose="02020500000000000000" pitchFamily="18" charset="-120"/>
              </a:rPr>
              <a:t>‘Algorithm ‘ has come to refer to a method that can be used by a computer for the solution of the problem.</a:t>
            </a:r>
          </a:p>
          <a:p>
            <a:pPr marL="533400" indent="-533400" eaLnBrk="1" hangingPunct="1"/>
            <a:endParaRPr lang="en-US" altLang="zh-TW" sz="2800" dirty="0">
              <a:ea typeface="新細明體" panose="02020500000000000000" pitchFamily="18" charset="-120"/>
            </a:endParaRPr>
          </a:p>
          <a:p>
            <a:pPr marL="533400" indent="-533400" eaLnBrk="1" hangingPunct="1"/>
            <a:r>
              <a:rPr lang="en-US" altLang="zh-TW" sz="2800" dirty="0">
                <a:ea typeface="新細明體" panose="02020500000000000000" pitchFamily="18" charset="-120"/>
              </a:rPr>
              <a:t>An </a:t>
            </a:r>
            <a:r>
              <a:rPr lang="en-US" altLang="zh-TW" sz="2800" i="1" dirty="0">
                <a:solidFill>
                  <a:srgbClr val="CC3300"/>
                </a:solidFill>
                <a:ea typeface="新細明體" panose="02020500000000000000" pitchFamily="18" charset="-120"/>
              </a:rPr>
              <a:t>algorithm</a:t>
            </a:r>
            <a:r>
              <a:rPr lang="en-US" altLang="zh-TW" sz="2800" dirty="0">
                <a:ea typeface="新細明體" panose="02020500000000000000" pitchFamily="18" charset="-120"/>
              </a:rPr>
              <a:t> is a finite set of instructions that accomplishes a particular task.</a:t>
            </a:r>
          </a:p>
          <a:p>
            <a:pPr marL="533400" indent="-533400" eaLnBrk="1" hangingPunct="1"/>
            <a:endParaRPr lang="en-US" altLang="zh-TW" sz="2800" dirty="0">
              <a:ea typeface="新細明體" panose="02020500000000000000" pitchFamily="18" charset="-120"/>
            </a:endParaRPr>
          </a:p>
          <a:p>
            <a:pPr marL="533400" indent="-533400" eaLnBrk="1" hangingPunct="1"/>
            <a:r>
              <a:rPr lang="en-US" altLang="zh-TW" sz="2800" dirty="0">
                <a:ea typeface="新細明體" panose="02020500000000000000" pitchFamily="18" charset="-120"/>
              </a:rPr>
              <a:t>All algorithms must satisfy the following criteria</a:t>
            </a:r>
          </a:p>
          <a:p>
            <a:pPr marL="533400" indent="-533400" eaLnBrk="1" hangingPunct="1"/>
            <a:endParaRPr lang="en-US" altLang="zh-TW" sz="2800" dirty="0">
              <a:ea typeface="新細明體" panose="02020500000000000000" pitchFamily="18" charset="-120"/>
            </a:endParaRPr>
          </a:p>
          <a:p>
            <a:pPr marL="533400" indent="-533400" eaLnBrk="1" hangingPunct="1">
              <a:buFontTx/>
              <a:buNone/>
            </a:pPr>
            <a:endParaRPr lang="en-US" altLang="zh-TW" sz="2800" dirty="0">
              <a:ea typeface="新細明體" panose="02020500000000000000" pitchFamily="18" charset="-12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zh-TW" sz="2800" dirty="0">
                <a:ea typeface="新細明體" panose="02020500000000000000" pitchFamily="18" charset="-120"/>
              </a:rPr>
              <a:t>     </a:t>
            </a:r>
          </a:p>
          <a:p>
            <a:pPr marL="533400" indent="-533400" eaLnBrk="1" hangingPunct="1">
              <a:buFontTx/>
              <a:buNone/>
            </a:pPr>
            <a:r>
              <a:rPr lang="en-US" altLang="zh-TW" sz="2800" dirty="0">
                <a:ea typeface="新細明體" panose="02020500000000000000" pitchFamily="18" charset="-12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Memory allocation process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following figure shows the storage of a program in memory.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47925"/>
            <a:ext cx="5743575" cy="42576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209800" y="5791200"/>
            <a:ext cx="228600" cy="152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905000" y="2971800"/>
            <a:ext cx="22098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Return addresses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u="sng" dirty="0"/>
              <a:t>Recursive algorithm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400" dirty="0"/>
              <a:t>Algorithm </a:t>
            </a:r>
            <a:r>
              <a:rPr lang="en-US" altLang="en-US" sz="2400" dirty="0" err="1"/>
              <a:t>rfactorial</a:t>
            </a:r>
            <a:r>
              <a:rPr lang="en-US" altLang="en-US" sz="2400" dirty="0"/>
              <a:t>(n)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</a:t>
            </a:r>
            <a:r>
              <a:rPr lang="en-US" altLang="en-US" sz="2000" dirty="0"/>
              <a:t>// n is an integer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{           fact=1;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		if(n=1 or n=0) return fact;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			else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			fact=n*</a:t>
            </a:r>
            <a:r>
              <a:rPr lang="en-US" altLang="en-US" sz="2000" dirty="0" err="1"/>
              <a:t>rfactorial</a:t>
            </a:r>
            <a:r>
              <a:rPr lang="en-US" altLang="en-US" sz="2000" dirty="0"/>
              <a:t>(n-1);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		return fact;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}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Each time the recursive function </a:t>
            </a:r>
            <a:r>
              <a:rPr lang="en-US" altLang="en-US" sz="2000" dirty="0" err="1"/>
              <a:t>rfactorial</a:t>
            </a:r>
            <a:r>
              <a:rPr lang="en-US" altLang="en-US" sz="2000" dirty="0"/>
              <a:t> is invoked, 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	the current values of </a:t>
            </a:r>
            <a:r>
              <a:rPr lang="en-US" altLang="en-US" sz="2000" dirty="0">
                <a:solidFill>
                  <a:srgbClr val="FF3399"/>
                </a:solidFill>
              </a:rPr>
              <a:t>n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rgbClr val="FF3399"/>
                </a:solidFill>
              </a:rPr>
              <a:t>fact</a:t>
            </a:r>
            <a:r>
              <a:rPr lang="en-US" altLang="en-US" sz="2000" dirty="0"/>
              <a:t> and the </a:t>
            </a:r>
            <a:r>
              <a:rPr lang="en-US" altLang="en-US" sz="2000" dirty="0">
                <a:solidFill>
                  <a:srgbClr val="FF3399"/>
                </a:solidFill>
              </a:rPr>
              <a:t>program location</a:t>
            </a:r>
            <a:r>
              <a:rPr lang="en-US" altLang="en-US" sz="2000" dirty="0"/>
              <a:t> to return to on completion are saved in the environment stack.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u="sng" dirty="0"/>
              <a:t>Summary of space complexity: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The space needed by a program depends on </a:t>
            </a: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several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factors.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We cannot make an accurate analysis of the space requirements of a program unless we know the </a:t>
            </a: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computer or compile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that will be used.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en-US" sz="23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300" i="1" dirty="0">
                <a:latin typeface="Times New Roman" pitchFamily="18" charset="0"/>
                <a:cs typeface="Times New Roman" pitchFamily="18" charset="0"/>
              </a:rPr>
              <a:t>However, we can determine the components that depend on the characteristics of the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problem instance   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en-US" sz="23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300" b="1" dirty="0" err="1">
                <a:latin typeface="Times New Roman" pitchFamily="18" charset="0"/>
                <a:cs typeface="Times New Roman" pitchFamily="18" charset="0"/>
              </a:rPr>
              <a:t>e.x</a:t>
            </a:r>
            <a:r>
              <a:rPr lang="en-US" altLang="en-US" sz="2300" b="1" dirty="0">
                <a:latin typeface="Times New Roman" pitchFamily="18" charset="0"/>
                <a:cs typeface="Times New Roman" pitchFamily="18" charset="0"/>
              </a:rPr>
              <a:t>., the number of inputs and outputs or magnitude of the numbers involved </a:t>
            </a:r>
            <a:r>
              <a:rPr lang="en-US" altLang="en-US" sz="23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to be solved.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3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Ex:-1. Space requirements of a program that sorts n elements can    	    be expressed as a </a:t>
            </a: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function of 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      2. Space requirements of a program that adds two </a:t>
            </a:r>
            <a:r>
              <a:rPr lang="en-US" altLang="en-US" sz="2300" dirty="0" err="1">
                <a:latin typeface="Times New Roman" pitchFamily="18" charset="0"/>
                <a:cs typeface="Times New Roman" pitchFamily="18" charset="0"/>
              </a:rPr>
              <a:t>m×n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 		     matrices can be expressed as a </a:t>
            </a:r>
            <a:r>
              <a:rPr lang="en-US" altLang="en-US" sz="23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function of m, 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															          </a:t>
            </a:r>
            <a:r>
              <a:rPr lang="en-US" altLang="en-US" sz="2000" dirty="0" err="1"/>
              <a:t>Contd</a:t>
            </a:r>
            <a:r>
              <a:rPr lang="en-US" alt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927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size of the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instruction space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is independent of the problem instance to be solved.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contribution of the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constants and simple variables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to the data space is also independent of the problem instance to be solved.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Most of the 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dynamically allocated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( ex., arrays, class instances etc) depends on problem instance to be solved.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environmental stack space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is generally independent of the problem instance unless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recursive functions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are in use.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								  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altLang="en-US" sz="2800" dirty="0"/>
              <a:t>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81000"/>
            <a:ext cx="8740775" cy="6019800"/>
          </a:xfrm>
        </p:spPr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Therefore, We can divide the total space needed by a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program into  two parts: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 sz="24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	</a:t>
            </a:r>
            <a:r>
              <a:rPr lang="en-US" altLang="zh-TW" sz="2400" b="1" dirty="0" err="1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i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Fixed Space Requirements (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C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</a:t>
            </a:r>
            <a:b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</a:b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	</a:t>
            </a:r>
            <a:r>
              <a:rPr lang="en-US" altLang="zh-TW" sz="2400" dirty="0">
                <a:solidFill>
                  <a:srgbClr val="CC33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Independent of the characteristics of the problem instance ( I )</a:t>
            </a:r>
            <a:endParaRPr lang="en-US" altLang="zh-TW" sz="24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  <a:p>
            <a:pPr marL="1371600" lvl="2" indent="-457200" eaLnBrk="1" hangingPunct="1"/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instruction space</a:t>
            </a:r>
          </a:p>
          <a:p>
            <a:pPr marL="1371600" lvl="2" indent="-457200" eaLnBrk="1" hangingPunct="1"/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space for simple variables and constants.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ii)  Variable Space Requirements (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S</a:t>
            </a:r>
            <a:r>
              <a:rPr lang="en-US" altLang="zh-TW" sz="2400" b="1" i="1" baseline="-25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P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(I)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</a:t>
            </a:r>
            <a:b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</a:br>
            <a:r>
              <a:rPr lang="en-US" altLang="zh-TW" sz="2400" dirty="0">
                <a:solidFill>
                  <a:srgbClr val="CC3300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depend on the characteristics of the problem instance ( I )</a:t>
            </a:r>
            <a:endParaRPr lang="en-US" altLang="zh-TW" sz="24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  <a:p>
            <a:pPr marL="1371600" lvl="2" indent="-457200" eaLnBrk="1" hangingPunct="1"/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Number of inputs and outputs associated with I</a:t>
            </a:r>
          </a:p>
          <a:p>
            <a:pPr marL="1371600" lvl="2" indent="-457200" eaLnBrk="1" hangingPunct="1"/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recursive stack space  ( formal parameters, local variables, return address ).</a:t>
            </a:r>
          </a:p>
          <a:p>
            <a:pPr marL="1371600" lvl="2" indent="-457200" eaLnBrk="1" hangingPunct="1"/>
            <a:endParaRPr lang="en-US" altLang="zh-TW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  <a:p>
            <a:pPr marL="1371600" lvl="2" indent="-457200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marL="1371600" lvl="2" indent="-457200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marL="1371600" lvl="2" indent="-457200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marL="1371600" lvl="2" indent="-457200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marL="4114800" lvl="8" indent="-457200"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                                                              Contd..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990600" lvl="1" indent="-533400" eaLnBrk="1" hangingPunct="1"/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Therefore, the space requirement of any problem  P can be written as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      </a:t>
            </a:r>
            <a:r>
              <a:rPr lang="en-US" altLang="zh-TW" sz="25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S(p)=</a:t>
            </a:r>
            <a:r>
              <a:rPr lang="en-US" altLang="zh-TW" sz="2500" b="1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C +S</a:t>
            </a:r>
            <a:r>
              <a:rPr lang="en-US" altLang="zh-TW" sz="2500" b="1" baseline="-25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p</a:t>
            </a:r>
            <a:r>
              <a:rPr lang="en-US" altLang="zh-TW" sz="2500" b="1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 Instance characteristics )</a:t>
            </a:r>
          </a:p>
          <a:p>
            <a:pPr eaLnBrk="1" hangingPunct="1">
              <a:buNone/>
            </a:pPr>
            <a:endParaRPr lang="en-US" altLang="en-US" sz="25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en-US" sz="2500" b="1" u="sng" dirty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altLang="en-US" sz="25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When analyzing the space complexity of an algorithm, we concentrate only on estimating </a:t>
            </a:r>
          </a:p>
          <a:p>
            <a:pPr lvl="1" eaLnBrk="1" hangingPunct="1">
              <a:buFontTx/>
              <a:buNone/>
            </a:pPr>
            <a:r>
              <a:rPr lang="en-US" altLang="en-US" sz="25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S</a:t>
            </a:r>
            <a:r>
              <a:rPr lang="en-US" altLang="en-US" sz="2500" baseline="-250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5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(Instance characteristics ).</a:t>
            </a:r>
          </a:p>
          <a:p>
            <a:pPr lvl="1" eaLnBrk="1" hangingPunct="1"/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We do not concentrate on estimating fixed part</a:t>
            </a:r>
            <a:r>
              <a:rPr lang="en-US" altLang="en-US" sz="25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 .  </a:t>
            </a:r>
          </a:p>
          <a:p>
            <a:pPr lvl="1" eaLnBrk="1" hangingPunct="1"/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We need to identify the </a:t>
            </a:r>
            <a:r>
              <a:rPr lang="en-US" altLang="en-US" sz="25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instance characteristics</a:t>
            </a:r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 of the problem to measure </a:t>
            </a:r>
            <a:r>
              <a:rPr lang="en-US" altLang="en-US" sz="25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500" baseline="-250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/>
              <a:t>Example1</a:t>
            </a:r>
            <a:r>
              <a:rPr lang="en-US" altLang="en-US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 Algorithm abc(a,b,c)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{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return a+b+b*c+(a+b-c)/(a+b)+4.0;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}</a:t>
            </a:r>
          </a:p>
          <a:p>
            <a:pPr eaLnBrk="1" hangingPunct="1"/>
            <a:r>
              <a:rPr lang="en-US" altLang="en-US" sz="2000"/>
              <a:t>Problem instance characterized by the specific values of a,b,and c.</a:t>
            </a:r>
          </a:p>
          <a:p>
            <a:pPr eaLnBrk="1" hangingPunct="1"/>
            <a:r>
              <a:rPr lang="en-US" altLang="en-US" sz="2000"/>
              <a:t>If we assume one word (4 bytes) is adequate to store the values of each a, b, and c , then the space needed  by abc is independent of the instance characteristics.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Therefore, </a:t>
            </a:r>
            <a:r>
              <a:rPr lang="en-US" altLang="en-US" sz="2800">
                <a:solidFill>
                  <a:srgbClr val="FF3399"/>
                </a:solidFill>
              </a:rPr>
              <a:t>S</a:t>
            </a:r>
            <a:r>
              <a:rPr lang="en-US" altLang="en-US" sz="2800" baseline="-25000">
                <a:solidFill>
                  <a:srgbClr val="FF3399"/>
                </a:solidFill>
              </a:rPr>
              <a:t>abc</a:t>
            </a:r>
            <a:r>
              <a:rPr lang="en-US" altLang="en-US" sz="2800">
                <a:solidFill>
                  <a:srgbClr val="FF3399"/>
                </a:solidFill>
              </a:rPr>
              <a:t>( </a:t>
            </a:r>
            <a:r>
              <a:rPr lang="en-US" altLang="en-US" sz="2000">
                <a:solidFill>
                  <a:srgbClr val="FF3399"/>
                </a:solidFill>
              </a:rPr>
              <a:t>instance characteristics</a:t>
            </a:r>
            <a:r>
              <a:rPr lang="en-US" altLang="en-US" sz="2800">
                <a:solidFill>
                  <a:srgbClr val="FF3399"/>
                </a:solidFill>
              </a:rPr>
              <a:t>)=0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/>
              <a:t>Example2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Algorithm sum(</a:t>
            </a:r>
            <a:r>
              <a:rPr lang="en-US" altLang="en-US" sz="2400" dirty="0" err="1"/>
              <a:t>a,n</a:t>
            </a:r>
            <a:r>
              <a:rPr lang="en-US" alt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{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	s:=0;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for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:=1 to n do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	        s:=</a:t>
            </a:r>
            <a:r>
              <a:rPr lang="en-US" altLang="en-US" sz="2000" dirty="0" err="1"/>
              <a:t>s+a</a:t>
            </a:r>
            <a:r>
              <a:rPr lang="en-US" altLang="en-US" sz="2000" dirty="0"/>
              <a:t>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];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	  return s;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}</a:t>
            </a:r>
          </a:p>
          <a:p>
            <a:pPr eaLnBrk="1" hangingPunct="1"/>
            <a:r>
              <a:rPr lang="en-US" altLang="en-US" sz="2000" dirty="0"/>
              <a:t>Problem instance characterized by n.</a:t>
            </a:r>
          </a:p>
          <a:p>
            <a:pPr eaLnBrk="1" hangingPunct="1"/>
            <a:r>
              <a:rPr lang="en-US" altLang="en-US" sz="2000" dirty="0"/>
              <a:t>The amount of space needed does not depend on the value of n.</a:t>
            </a:r>
          </a:p>
          <a:p>
            <a:pPr eaLnBrk="1" hangingPunct="1"/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FF3399"/>
                </a:solidFill>
              </a:rPr>
              <a:t>	</a:t>
            </a:r>
            <a:r>
              <a:rPr lang="en-US" altLang="en-US" sz="2800" dirty="0"/>
              <a:t>Therefore,</a:t>
            </a:r>
            <a:r>
              <a:rPr lang="en-US" altLang="en-US" sz="2800" dirty="0">
                <a:solidFill>
                  <a:srgbClr val="FF3399"/>
                </a:solidFill>
              </a:rPr>
              <a:t>  </a:t>
            </a:r>
            <a:r>
              <a:rPr lang="en-US" altLang="en-US" sz="2800" dirty="0" err="1">
                <a:solidFill>
                  <a:srgbClr val="FF3399"/>
                </a:solidFill>
              </a:rPr>
              <a:t>S</a:t>
            </a:r>
            <a:r>
              <a:rPr lang="en-US" altLang="en-US" sz="2800" baseline="-25000" dirty="0" err="1">
                <a:solidFill>
                  <a:srgbClr val="FF3399"/>
                </a:solidFill>
              </a:rPr>
              <a:t>sum</a:t>
            </a:r>
            <a:r>
              <a:rPr lang="en-US" altLang="en-US" sz="2800" dirty="0">
                <a:solidFill>
                  <a:srgbClr val="FF3399"/>
                </a:solidFill>
              </a:rPr>
              <a:t>(n)=0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824413" y="2590800"/>
            <a:ext cx="38623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TW" sz="2400" dirty="0">
                <a:solidFill>
                  <a:srgbClr val="FF33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Recall</a:t>
            </a:r>
            <a:r>
              <a:rPr kumimoji="1" lang="en-US" altLang="zh-TW" sz="2400" dirty="0">
                <a:solidFill>
                  <a:schemeClr val="bg2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: Address of the</a:t>
            </a:r>
          </a:p>
          <a:p>
            <a:pPr eaLnBrk="1" hangingPunct="1"/>
            <a:r>
              <a:rPr kumimoji="1" lang="en-US" altLang="zh-TW" sz="2400" dirty="0">
                <a:solidFill>
                  <a:schemeClr val="bg2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first element of the array will be passed .</a:t>
            </a:r>
          </a:p>
          <a:p>
            <a:pPr eaLnBrk="1" hangingPunct="1"/>
            <a:endParaRPr kumimoji="1" lang="en-US" altLang="zh-TW" sz="2400" dirty="0">
              <a:solidFill>
                <a:schemeClr val="bg2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Example3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Algorithm RSum(a,n)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{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	if(n </a:t>
            </a:r>
            <a:r>
              <a:rPr lang="en-US" altLang="en-US" sz="1800">
                <a:cs typeface="Arial" panose="020B0604020202020204" pitchFamily="34" charset="0"/>
              </a:rPr>
              <a:t>≤ 0) then return 0;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	else return RSum(a,n-1)+a[n];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}</a:t>
            </a:r>
          </a:p>
        </p:txBody>
      </p:sp>
      <p:graphicFrame>
        <p:nvGraphicFramePr>
          <p:cNvPr id="85051" name="Group 59"/>
          <p:cNvGraphicFramePr>
            <a:graphicFrameLocks noGrp="1"/>
          </p:cNvGraphicFramePr>
          <p:nvPr>
            <p:ph sz="half" idx="2"/>
          </p:nvPr>
        </p:nvGraphicFramePr>
        <p:xfrm>
          <a:off x="838200" y="3124200"/>
          <a:ext cx="6400800" cy="272097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bytes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formal parameter: int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formal parameter: int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address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 internally)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per one recursive call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894" name="Rectangle 58"/>
          <p:cNvSpPr>
            <a:spLocks noChangeArrowheads="1"/>
          </p:cNvSpPr>
          <p:nvPr/>
        </p:nvSpPr>
        <p:spPr bwMode="auto">
          <a:xfrm>
            <a:off x="838200" y="5943600"/>
            <a:ext cx="7696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/>
              <a:t>Total no.of recursive calls n, therefore</a:t>
            </a:r>
            <a:r>
              <a:rPr lang="en-US" altLang="en-US" b="1">
                <a:solidFill>
                  <a:srgbClr val="FF3399"/>
                </a:solidFill>
              </a:rPr>
              <a:t>     S</a:t>
            </a:r>
            <a:r>
              <a:rPr lang="en-US" altLang="en-US" b="1" baseline="-25000">
                <a:solidFill>
                  <a:srgbClr val="FF3399"/>
                </a:solidFill>
              </a:rPr>
              <a:t>RSum</a:t>
            </a:r>
            <a:r>
              <a:rPr lang="en-US" altLang="en-US" b="1">
                <a:solidFill>
                  <a:srgbClr val="FF3399"/>
                </a:solidFill>
              </a:rPr>
              <a:t> (n)=6(n+1)</a:t>
            </a:r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020050" cy="5256213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b="1" u="sng" dirty="0">
                <a:ea typeface="新細明體" panose="02020500000000000000" pitchFamily="18" charset="-120"/>
              </a:rPr>
              <a:t>Time Complexity: </a:t>
            </a:r>
          </a:p>
          <a:p>
            <a:pPr eaLnBrk="1" hangingPunct="1">
              <a:buNone/>
            </a:pPr>
            <a:endParaRPr lang="en-US" altLang="zh-TW" b="1" u="sng" dirty="0">
              <a:ea typeface="新細明體" panose="02020500000000000000" pitchFamily="18" charset="-120"/>
            </a:endParaRPr>
          </a:p>
          <a:p>
            <a:pPr algn="ctr" eaLnBrk="1" hangingPunct="1">
              <a:buFontTx/>
              <a:buNone/>
            </a:pPr>
            <a:r>
              <a:rPr lang="en-US" altLang="zh-TW" i="1" dirty="0">
                <a:solidFill>
                  <a:srgbClr val="FF3399"/>
                </a:solidFill>
                <a:ea typeface="新細明體" panose="02020500000000000000" pitchFamily="18" charset="-120"/>
              </a:rPr>
              <a:t>T(P)=C+T</a:t>
            </a:r>
            <a:r>
              <a:rPr lang="en-US" altLang="zh-TW" i="1" baseline="-25000" dirty="0">
                <a:solidFill>
                  <a:srgbClr val="FF3399"/>
                </a:solidFill>
                <a:ea typeface="新細明體" panose="02020500000000000000" pitchFamily="18" charset="-120"/>
              </a:rPr>
              <a:t>P</a:t>
            </a:r>
            <a:r>
              <a:rPr lang="en-US" altLang="zh-TW" i="1" dirty="0">
                <a:solidFill>
                  <a:srgbClr val="FF3399"/>
                </a:solidFill>
                <a:ea typeface="新細明體" panose="02020500000000000000" pitchFamily="18" charset="-120"/>
              </a:rPr>
              <a:t>(I)</a:t>
            </a:r>
          </a:p>
          <a:p>
            <a:pPr algn="ctr" eaLnBrk="1" hangingPunct="1">
              <a:buFontTx/>
              <a:buNone/>
            </a:pPr>
            <a:endParaRPr lang="en-US" altLang="zh-TW" i="1" dirty="0">
              <a:solidFill>
                <a:srgbClr val="FF3399"/>
              </a:solidFill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The time, </a:t>
            </a:r>
            <a:r>
              <a:rPr lang="en-US" altLang="zh-TW" sz="2400" i="1" dirty="0">
                <a:ea typeface="新細明體" panose="02020500000000000000" pitchFamily="18" charset="-120"/>
              </a:rPr>
              <a:t>T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ea typeface="新細明體" panose="02020500000000000000" pitchFamily="18" charset="-120"/>
              </a:rPr>
              <a:t>P</a:t>
            </a:r>
            <a:r>
              <a:rPr lang="en-US" altLang="zh-TW" sz="2400" dirty="0">
                <a:ea typeface="新細明體" panose="02020500000000000000" pitchFamily="18" charset="-120"/>
              </a:rPr>
              <a:t>), taken by a program, </a:t>
            </a:r>
            <a:r>
              <a:rPr lang="en-US" altLang="zh-TW" sz="2400" i="1" dirty="0">
                <a:ea typeface="新細明體" panose="02020500000000000000" pitchFamily="18" charset="-120"/>
              </a:rPr>
              <a:t>P</a:t>
            </a:r>
            <a:r>
              <a:rPr lang="en-US" altLang="zh-TW" sz="2400" dirty="0">
                <a:ea typeface="新細明體" panose="02020500000000000000" pitchFamily="18" charset="-120"/>
              </a:rPr>
              <a:t>, is the sum of its compile time </a:t>
            </a:r>
            <a:r>
              <a:rPr lang="en-US" altLang="zh-TW" sz="2400" i="1" dirty="0">
                <a:ea typeface="新細明體" panose="02020500000000000000" pitchFamily="18" charset="-120"/>
              </a:rPr>
              <a:t>C</a:t>
            </a:r>
            <a:r>
              <a:rPr lang="en-US" altLang="zh-TW" sz="2400" dirty="0">
                <a:ea typeface="新細明體" panose="02020500000000000000" pitchFamily="18" charset="-120"/>
              </a:rPr>
              <a:t> and its run (or execution) time, </a:t>
            </a:r>
            <a:r>
              <a:rPr lang="en-US" altLang="zh-TW" sz="2400" i="1" dirty="0">
                <a:ea typeface="新細明體" panose="02020500000000000000" pitchFamily="18" charset="-120"/>
              </a:rPr>
              <a:t>T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P</a:t>
            </a:r>
            <a:r>
              <a:rPr lang="en-US" altLang="zh-TW" sz="2400" i="1" dirty="0">
                <a:ea typeface="新細明體" panose="02020500000000000000" pitchFamily="18" charset="-120"/>
              </a:rPr>
              <a:t>(I).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The compile time does not depend on the instance characteristics.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We will concentrate on estimating run time </a:t>
            </a:r>
            <a:r>
              <a:rPr lang="en-US" altLang="zh-TW" sz="2400" dirty="0" err="1">
                <a:solidFill>
                  <a:srgbClr val="FF3399"/>
                </a:solidFill>
                <a:ea typeface="新細明體" panose="02020500000000000000" pitchFamily="18" charset="-120"/>
              </a:rPr>
              <a:t>T</a:t>
            </a:r>
            <a:r>
              <a:rPr lang="en-US" altLang="zh-TW" sz="2400" baseline="-25000" dirty="0" err="1">
                <a:solidFill>
                  <a:srgbClr val="FF3399"/>
                </a:solidFill>
                <a:ea typeface="新細明體" panose="02020500000000000000" pitchFamily="18" charset="-120"/>
              </a:rPr>
              <a:t>p</a:t>
            </a:r>
            <a:r>
              <a:rPr lang="en-US" altLang="zh-TW" sz="2400" dirty="0">
                <a:solidFill>
                  <a:srgbClr val="FF3399"/>
                </a:solidFill>
                <a:ea typeface="新細明體" panose="02020500000000000000" pitchFamily="18" charset="-120"/>
              </a:rPr>
              <a:t>(I).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zh-TW" sz="24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 marL="933450" lvl="1" indent="-533400" eaLnBrk="1" hangingPunct="1">
              <a:buNone/>
            </a:pPr>
            <a:r>
              <a:rPr lang="en-US" altLang="zh-TW" sz="2400" b="1" u="sng" dirty="0">
                <a:ea typeface="新細明體" panose="02020500000000000000" pitchFamily="18" charset="-120"/>
              </a:rPr>
              <a:t>Criteria:</a:t>
            </a:r>
          </a:p>
          <a:p>
            <a:pPr marL="1314450" lvl="2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zh-TW" dirty="0">
                <a:latin typeface="Times"/>
                <a:ea typeface="新細明體" panose="02020500000000000000" pitchFamily="18" charset="-120"/>
              </a:rPr>
              <a:t>Input: </a:t>
            </a:r>
            <a:r>
              <a:rPr lang="en-US" altLang="zh-TW" dirty="0">
                <a:solidFill>
                  <a:srgbClr val="0070C0"/>
                </a:solidFill>
                <a:latin typeface="Times"/>
                <a:ea typeface="新細明體" panose="02020500000000000000" pitchFamily="18" charset="-120"/>
              </a:rPr>
              <a:t>Zero or more quantities are externally 		     supplied.</a:t>
            </a:r>
          </a:p>
          <a:p>
            <a:pPr marL="1314450" lvl="2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zh-TW" dirty="0">
                <a:latin typeface="Times"/>
                <a:ea typeface="新細明體" panose="02020500000000000000" pitchFamily="18" charset="-120"/>
              </a:rPr>
              <a:t>Output	: </a:t>
            </a:r>
            <a:r>
              <a:rPr lang="en-US" altLang="zh-TW" dirty="0">
                <a:solidFill>
                  <a:srgbClr val="0070C0"/>
                </a:solidFill>
                <a:latin typeface="Times"/>
                <a:ea typeface="新細明體" panose="02020500000000000000" pitchFamily="18" charset="-120"/>
              </a:rPr>
              <a:t>At least one quantity is produced.</a:t>
            </a:r>
          </a:p>
          <a:p>
            <a:pPr marL="1314450" lvl="2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zh-TW" dirty="0">
                <a:latin typeface="Times"/>
                <a:ea typeface="新細明體" panose="02020500000000000000" pitchFamily="18" charset="-120"/>
              </a:rPr>
              <a:t>Definiteness: </a:t>
            </a:r>
            <a:r>
              <a:rPr lang="en-US" altLang="zh-TW" dirty="0">
                <a:solidFill>
                  <a:srgbClr val="0070C0"/>
                </a:solidFill>
                <a:latin typeface="Times"/>
                <a:ea typeface="新細明體" panose="02020500000000000000" pitchFamily="18" charset="-120"/>
              </a:rPr>
              <a:t>Each instruction is clear and 			      unambiguous of an algorithm.</a:t>
            </a:r>
          </a:p>
          <a:p>
            <a:pPr marL="1314450" lvl="2" indent="-457200" eaLnBrk="1" hangingPunct="1">
              <a:buFont typeface="Wingdings" panose="05000000000000000000" pitchFamily="2" charset="2"/>
              <a:buNone/>
            </a:pPr>
            <a:r>
              <a:rPr lang="en-US" altLang="zh-TW" sz="2000" dirty="0">
                <a:latin typeface="Times"/>
                <a:ea typeface="新細明體" panose="02020500000000000000" pitchFamily="18" charset="-120"/>
              </a:rPr>
              <a:t>	Example: </a:t>
            </a:r>
            <a:r>
              <a:rPr lang="en-US" altLang="zh-TW" sz="1400" dirty="0">
                <a:latin typeface="Times"/>
                <a:ea typeface="新細明體" panose="02020500000000000000" pitchFamily="18" charset="-120"/>
              </a:rPr>
              <a:t>Statements such as </a:t>
            </a:r>
            <a:r>
              <a:rPr lang="en-US" altLang="zh-TW" sz="1400" b="1" dirty="0">
                <a:solidFill>
                  <a:srgbClr val="FF3399"/>
                </a:solidFill>
                <a:latin typeface="Times"/>
                <a:ea typeface="新細明體" panose="02020500000000000000" pitchFamily="18" charset="-120"/>
              </a:rPr>
              <a:t>“add 6 or 7 to x”</a:t>
            </a:r>
            <a:r>
              <a:rPr lang="en-US" altLang="zh-TW" sz="1400" dirty="0">
                <a:latin typeface="Times"/>
                <a:ea typeface="新細明體" panose="02020500000000000000" pitchFamily="18" charset="-120"/>
              </a:rPr>
              <a:t> 		  	                       or </a:t>
            </a:r>
            <a:r>
              <a:rPr lang="en-US" altLang="zh-TW" sz="1400" b="1" dirty="0">
                <a:solidFill>
                  <a:srgbClr val="FF3399"/>
                </a:solidFill>
                <a:latin typeface="Times"/>
                <a:ea typeface="新細明體" panose="02020500000000000000" pitchFamily="18" charset="-120"/>
              </a:rPr>
              <a:t>“Compute 5/0”</a:t>
            </a:r>
            <a:r>
              <a:rPr lang="en-US" altLang="zh-TW" sz="1400" dirty="0">
                <a:latin typeface="Times"/>
                <a:ea typeface="新細明體" panose="02020500000000000000" pitchFamily="18" charset="-120"/>
              </a:rPr>
              <a:t> are not permitted”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zh-TW" sz="2400" dirty="0">
                <a:latin typeface="Times"/>
                <a:ea typeface="新細明體" panose="02020500000000000000" pitchFamily="18" charset="-120"/>
              </a:rPr>
              <a:t>     4. Finiteness</a:t>
            </a:r>
            <a:r>
              <a:rPr lang="en-US" altLang="zh-TW" sz="2400" dirty="0">
                <a:solidFill>
                  <a:srgbClr val="0070C0"/>
                </a:solidFill>
                <a:latin typeface="Times"/>
                <a:ea typeface="新細明體" panose="02020500000000000000" pitchFamily="18" charset="-120"/>
              </a:rPr>
              <a:t>: If we trace out the instructions of an 		algorithm for all cases, then the 			algorithm should  terminate after a 		finite number of steps.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zh-TW" sz="2400" dirty="0">
                <a:latin typeface="Times"/>
                <a:ea typeface="新細明體" panose="02020500000000000000" pitchFamily="18" charset="-120"/>
              </a:rPr>
              <a:t>     5. Effectiveness: </a:t>
            </a:r>
            <a:r>
              <a:rPr lang="en-US" altLang="zh-TW" sz="2400" dirty="0">
                <a:solidFill>
                  <a:srgbClr val="0070C0"/>
                </a:solidFill>
                <a:latin typeface="Times"/>
                <a:ea typeface="新細明體" panose="02020500000000000000" pitchFamily="18" charset="-120"/>
              </a:rPr>
              <a:t>Instruction is basic enough to be 		      carried out.</a:t>
            </a:r>
          </a:p>
          <a:p>
            <a:pPr marL="609600" indent="-609600" eaLnBrk="1" hangingPunct="1">
              <a:buNone/>
            </a:pPr>
            <a:endParaRPr lang="en-US" altLang="en-US" sz="2400" dirty="0"/>
          </a:p>
          <a:p>
            <a:pPr marL="609600" indent="-609600"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If we know the characteristics of the compiler to be used, we can  determine the </a:t>
            </a:r>
          </a:p>
          <a:p>
            <a:pPr lvl="1" eaLnBrk="1" hangingPunct="1"/>
            <a:r>
              <a:rPr lang="en-US" altLang="en-US" sz="2000" dirty="0"/>
              <a:t>No. of additions , subtractions, multiplications, divisions, compares, and so on.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Then  we can obtain an expression for </a:t>
            </a:r>
            <a:r>
              <a:rPr lang="en-US" altLang="zh-TW" sz="2800" dirty="0" err="1">
                <a:solidFill>
                  <a:srgbClr val="FF3399"/>
                </a:solidFill>
                <a:ea typeface="新細明體" panose="02020500000000000000" pitchFamily="18" charset="-120"/>
              </a:rPr>
              <a:t>T</a:t>
            </a:r>
            <a:r>
              <a:rPr lang="en-US" altLang="zh-TW" sz="2800" baseline="-25000" dirty="0" err="1">
                <a:solidFill>
                  <a:srgbClr val="FF3399"/>
                </a:solidFill>
                <a:ea typeface="新細明體" panose="02020500000000000000" pitchFamily="18" charset="-120"/>
              </a:rPr>
              <a:t>p</a:t>
            </a:r>
            <a:r>
              <a:rPr lang="en-US" altLang="zh-TW" sz="2800" dirty="0">
                <a:solidFill>
                  <a:srgbClr val="FF3399"/>
                </a:solidFill>
                <a:ea typeface="新細明體" panose="02020500000000000000" pitchFamily="18" charset="-120"/>
              </a:rPr>
              <a:t>(n)</a:t>
            </a:r>
            <a:r>
              <a:rPr lang="en-US" altLang="zh-TW" sz="28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Of the form</a:t>
            </a:r>
          </a:p>
          <a:p>
            <a:pPr eaLnBrk="1" hangingPunct="1">
              <a:buNone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2400" b="1" i="1" dirty="0">
                <a:ea typeface="新細明體" panose="02020500000000000000" pitchFamily="18" charset="-120"/>
              </a:rPr>
              <a:t>T</a:t>
            </a:r>
            <a:r>
              <a:rPr lang="en-US" altLang="zh-TW" sz="2400" b="1" i="1" baseline="-25000" dirty="0">
                <a:ea typeface="新細明體" panose="02020500000000000000" pitchFamily="18" charset="-120"/>
              </a:rPr>
              <a:t>P</a:t>
            </a:r>
            <a:r>
              <a:rPr lang="en-US" altLang="zh-TW" sz="2400" b="1" dirty="0">
                <a:ea typeface="新細明體" panose="02020500000000000000" pitchFamily="18" charset="-120"/>
              </a:rPr>
              <a:t>(</a:t>
            </a:r>
            <a:r>
              <a:rPr lang="en-US" altLang="zh-TW" sz="2400" b="1" i="1" dirty="0">
                <a:ea typeface="新細明體" panose="02020500000000000000" pitchFamily="18" charset="-120"/>
              </a:rPr>
              <a:t>n</a:t>
            </a:r>
            <a:r>
              <a:rPr lang="en-US" altLang="zh-TW" sz="2400" b="1" dirty="0">
                <a:ea typeface="新細明體" panose="02020500000000000000" pitchFamily="18" charset="-120"/>
              </a:rPr>
              <a:t>)=</a:t>
            </a:r>
            <a:r>
              <a:rPr lang="en-US" altLang="zh-TW" sz="2400" b="1" i="1" dirty="0" err="1">
                <a:ea typeface="新細明體" panose="02020500000000000000" pitchFamily="18" charset="-120"/>
              </a:rPr>
              <a:t>c</a:t>
            </a:r>
            <a:r>
              <a:rPr lang="en-US" altLang="zh-TW" sz="2400" b="1" i="1" baseline="-25000" dirty="0" err="1">
                <a:ea typeface="新細明體" panose="02020500000000000000" pitchFamily="18" charset="-120"/>
              </a:rPr>
              <a:t>a</a:t>
            </a:r>
            <a:r>
              <a:rPr lang="en-US" altLang="zh-TW" sz="2400" b="1" i="1" dirty="0" err="1">
                <a:ea typeface="新細明體" panose="02020500000000000000" pitchFamily="18" charset="-120"/>
              </a:rPr>
              <a:t>ADD</a:t>
            </a:r>
            <a:r>
              <a:rPr lang="en-US" altLang="zh-TW" sz="2400" b="1" dirty="0">
                <a:ea typeface="新細明體" panose="02020500000000000000" pitchFamily="18" charset="-120"/>
              </a:rPr>
              <a:t>(</a:t>
            </a:r>
            <a:r>
              <a:rPr lang="en-US" altLang="zh-TW" sz="2400" b="1" i="1" dirty="0">
                <a:ea typeface="新細明體" panose="02020500000000000000" pitchFamily="18" charset="-120"/>
              </a:rPr>
              <a:t>n</a:t>
            </a:r>
            <a:r>
              <a:rPr lang="en-US" altLang="zh-TW" sz="2400" b="1" dirty="0">
                <a:ea typeface="新細明體" panose="02020500000000000000" pitchFamily="18" charset="-120"/>
              </a:rPr>
              <a:t>)+</a:t>
            </a:r>
            <a:r>
              <a:rPr lang="en-US" altLang="zh-TW" sz="2400" b="1" i="1" dirty="0" err="1">
                <a:ea typeface="新細明體" panose="02020500000000000000" pitchFamily="18" charset="-120"/>
              </a:rPr>
              <a:t>c</a:t>
            </a:r>
            <a:r>
              <a:rPr lang="en-US" altLang="zh-TW" sz="2400" b="1" i="1" baseline="-25000" dirty="0" err="1">
                <a:ea typeface="新細明體" panose="02020500000000000000" pitchFamily="18" charset="-120"/>
              </a:rPr>
              <a:t>s</a:t>
            </a:r>
            <a:r>
              <a:rPr lang="en-US" altLang="zh-TW" sz="2400" b="1" i="1" dirty="0" err="1">
                <a:ea typeface="新細明體" panose="02020500000000000000" pitchFamily="18" charset="-120"/>
              </a:rPr>
              <a:t>SUB</a:t>
            </a:r>
            <a:r>
              <a:rPr lang="en-US" altLang="zh-TW" sz="2400" b="1" dirty="0">
                <a:ea typeface="新細明體" panose="02020500000000000000" pitchFamily="18" charset="-120"/>
              </a:rPr>
              <a:t>(</a:t>
            </a:r>
            <a:r>
              <a:rPr lang="en-US" altLang="zh-TW" sz="2400" b="1" i="1" dirty="0">
                <a:ea typeface="新細明體" panose="02020500000000000000" pitchFamily="18" charset="-120"/>
              </a:rPr>
              <a:t>n</a:t>
            </a:r>
            <a:r>
              <a:rPr lang="en-US" altLang="zh-TW" sz="2400" b="1" dirty="0">
                <a:ea typeface="新細明體" panose="02020500000000000000" pitchFamily="18" charset="-120"/>
              </a:rPr>
              <a:t>)+</a:t>
            </a:r>
            <a:r>
              <a:rPr lang="en-US" altLang="zh-TW" sz="2400" b="1" i="1" dirty="0" err="1">
                <a:ea typeface="新細明體" panose="02020500000000000000" pitchFamily="18" charset="-120"/>
              </a:rPr>
              <a:t>c</a:t>
            </a:r>
            <a:r>
              <a:rPr lang="en-US" altLang="zh-TW" sz="2400" b="1" i="1" baseline="-25000" dirty="0" err="1">
                <a:ea typeface="新細明體" panose="02020500000000000000" pitchFamily="18" charset="-120"/>
              </a:rPr>
              <a:t>m</a:t>
            </a:r>
            <a:r>
              <a:rPr lang="en-US" altLang="zh-TW" sz="2400" b="1" i="1" dirty="0" err="1">
                <a:ea typeface="新細明體" panose="02020500000000000000" pitchFamily="18" charset="-120"/>
              </a:rPr>
              <a:t>MUL</a:t>
            </a:r>
            <a:r>
              <a:rPr lang="en-US" altLang="zh-TW" sz="2400" b="1" dirty="0">
                <a:ea typeface="新細明體" panose="02020500000000000000" pitchFamily="18" charset="-120"/>
              </a:rPr>
              <a:t>(</a:t>
            </a:r>
            <a:r>
              <a:rPr lang="en-US" altLang="zh-TW" sz="2400" b="1" i="1" dirty="0">
                <a:ea typeface="新細明體" panose="02020500000000000000" pitchFamily="18" charset="-120"/>
              </a:rPr>
              <a:t>n</a:t>
            </a:r>
            <a:r>
              <a:rPr lang="en-US" altLang="zh-TW" sz="2400" b="1" dirty="0">
                <a:ea typeface="新細明體" panose="02020500000000000000" pitchFamily="18" charset="-120"/>
              </a:rPr>
              <a:t>)+</a:t>
            </a:r>
            <a:r>
              <a:rPr lang="en-US" altLang="zh-TW" sz="2400" b="1" i="1" dirty="0" err="1">
                <a:ea typeface="新細明體" panose="02020500000000000000" pitchFamily="18" charset="-120"/>
              </a:rPr>
              <a:t>c</a:t>
            </a:r>
            <a:r>
              <a:rPr lang="en-US" altLang="zh-TW" sz="2400" b="1" i="1" baseline="-25000" dirty="0" err="1">
                <a:ea typeface="新細明體" panose="02020500000000000000" pitchFamily="18" charset="-120"/>
              </a:rPr>
              <a:t>d</a:t>
            </a:r>
            <a:r>
              <a:rPr lang="en-US" altLang="zh-TW" sz="2400" b="1" i="1" dirty="0" err="1">
                <a:ea typeface="新細明體" panose="02020500000000000000" pitchFamily="18" charset="-120"/>
              </a:rPr>
              <a:t>DIV</a:t>
            </a:r>
            <a:r>
              <a:rPr lang="en-US" altLang="zh-TW" sz="2400" b="1" dirty="0">
                <a:ea typeface="新細明體" panose="02020500000000000000" pitchFamily="18" charset="-120"/>
              </a:rPr>
              <a:t>(</a:t>
            </a:r>
            <a:r>
              <a:rPr lang="en-US" altLang="zh-TW" sz="2400" b="1" i="1" dirty="0">
                <a:ea typeface="新細明體" panose="02020500000000000000" pitchFamily="18" charset="-120"/>
              </a:rPr>
              <a:t>n</a:t>
            </a:r>
            <a:r>
              <a:rPr lang="en-US" altLang="zh-TW" sz="2400" b="1" dirty="0">
                <a:ea typeface="新細明體" panose="02020500000000000000" pitchFamily="18" charset="-120"/>
              </a:rPr>
              <a:t>)+……..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ea typeface="新細明體" panose="02020500000000000000" pitchFamily="18" charset="-120"/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ea typeface="新細明體" panose="02020500000000000000" pitchFamily="18" charset="-120"/>
              </a:rPr>
              <a:t>where, </a:t>
            </a:r>
          </a:p>
          <a:p>
            <a:pPr lvl="1" eaLnBrk="1" hangingPunct="1"/>
            <a:r>
              <a:rPr lang="en-US" altLang="en-US" sz="2000" dirty="0">
                <a:ea typeface="新細明體" panose="02020500000000000000" pitchFamily="18" charset="-120"/>
              </a:rPr>
              <a:t>n denotes the instance characteristics.</a:t>
            </a:r>
          </a:p>
          <a:p>
            <a:pPr lvl="1" eaLnBrk="1" hangingPunct="1"/>
            <a:r>
              <a:rPr lang="en-US" altLang="en-US" sz="2000" dirty="0">
                <a:ea typeface="新細明體" panose="02020500000000000000" pitchFamily="18" charset="-120"/>
              </a:rPr>
              <a:t>c</a:t>
            </a:r>
            <a:r>
              <a:rPr lang="en-US" altLang="en-US" sz="2000" baseline="-25000" dirty="0">
                <a:ea typeface="新細明體" panose="02020500000000000000" pitchFamily="18" charset="-120"/>
              </a:rPr>
              <a:t>a</a:t>
            </a:r>
            <a:r>
              <a:rPr lang="en-US" altLang="en-US" sz="2000" dirty="0">
                <a:ea typeface="新細明體" panose="02020500000000000000" pitchFamily="18" charset="-120"/>
              </a:rPr>
              <a:t>, </a:t>
            </a:r>
            <a:r>
              <a:rPr lang="en-US" altLang="en-US" sz="2000" dirty="0" err="1">
                <a:ea typeface="新細明體" panose="02020500000000000000" pitchFamily="18" charset="-120"/>
              </a:rPr>
              <a:t>c</a:t>
            </a:r>
            <a:r>
              <a:rPr lang="en-US" altLang="en-US" sz="2000" baseline="-25000" dirty="0" err="1">
                <a:ea typeface="新細明體" panose="02020500000000000000" pitchFamily="18" charset="-120"/>
              </a:rPr>
              <a:t>s</a:t>
            </a:r>
            <a:r>
              <a:rPr lang="en-US" altLang="en-US" sz="2000" dirty="0">
                <a:ea typeface="新細明體" panose="02020500000000000000" pitchFamily="18" charset="-120"/>
              </a:rPr>
              <a:t>, c</a:t>
            </a:r>
            <a:r>
              <a:rPr lang="en-US" altLang="en-US" sz="2000" baseline="-25000" dirty="0">
                <a:ea typeface="新細明體" panose="02020500000000000000" pitchFamily="18" charset="-120"/>
              </a:rPr>
              <a:t>m</a:t>
            </a:r>
            <a:r>
              <a:rPr lang="en-US" altLang="en-US" sz="2000" dirty="0">
                <a:ea typeface="新細明體" panose="02020500000000000000" pitchFamily="18" charset="-120"/>
              </a:rPr>
              <a:t>, </a:t>
            </a:r>
            <a:r>
              <a:rPr lang="en-US" altLang="en-US" sz="2000" dirty="0" err="1">
                <a:ea typeface="新細明體" panose="02020500000000000000" pitchFamily="18" charset="-120"/>
              </a:rPr>
              <a:t>c</a:t>
            </a:r>
            <a:r>
              <a:rPr lang="en-US" altLang="en-US" sz="2000" baseline="-25000" dirty="0" err="1">
                <a:ea typeface="新細明體" panose="02020500000000000000" pitchFamily="18" charset="-120"/>
              </a:rPr>
              <a:t>d</a:t>
            </a:r>
            <a:r>
              <a:rPr lang="en-US" altLang="en-US" sz="2000" baseline="-25000" dirty="0">
                <a:ea typeface="新細明體" panose="02020500000000000000" pitchFamily="18" charset="-120"/>
              </a:rPr>
              <a:t> </a:t>
            </a:r>
            <a:r>
              <a:rPr lang="en-US" altLang="en-US" sz="2000" dirty="0">
                <a:ea typeface="新細明體" panose="02020500000000000000" pitchFamily="18" charset="-120"/>
              </a:rPr>
              <a:t> and so on  denote the time needed for an  addition</a:t>
            </a:r>
            <a:r>
              <a:rPr lang="en-US" altLang="en-US" sz="2000" baseline="-25000" dirty="0">
                <a:ea typeface="新細明體" panose="02020500000000000000" pitchFamily="18" charset="-120"/>
              </a:rPr>
              <a:t> ,</a:t>
            </a:r>
            <a:r>
              <a:rPr lang="en-US" altLang="en-US" sz="2000" dirty="0">
                <a:ea typeface="新細明體" panose="02020500000000000000" pitchFamily="18" charset="-120"/>
              </a:rPr>
              <a:t> subtraction, multiplication, division and so on. </a:t>
            </a:r>
          </a:p>
          <a:p>
            <a:pPr lvl="1" eaLnBrk="1" hangingPunct="1"/>
            <a:r>
              <a:rPr lang="en-US" altLang="en-US" sz="2000" dirty="0">
                <a:ea typeface="新細明體" panose="02020500000000000000" pitchFamily="18" charset="-120"/>
              </a:rPr>
              <a:t>ADD, SUB, MUL, DIV, and so on are functions whose values are the </a:t>
            </a:r>
            <a:r>
              <a:rPr lang="en-US" altLang="en-US" sz="2000" dirty="0" err="1">
                <a:ea typeface="新細明體" panose="02020500000000000000" pitchFamily="18" charset="-120"/>
              </a:rPr>
              <a:t>no.of</a:t>
            </a:r>
            <a:r>
              <a:rPr lang="en-US" altLang="en-US" sz="2000" dirty="0">
                <a:ea typeface="新細明體" panose="02020500000000000000" pitchFamily="18" charset="-120"/>
              </a:rPr>
              <a:t> additions, subtractions, multiplications, divisions, and so on.</a:t>
            </a:r>
            <a:r>
              <a:rPr lang="en-US" altLang="en-US" sz="2400" dirty="0">
                <a:ea typeface="新細明體" panose="02020500000000000000" pitchFamily="18" charset="-120"/>
              </a:rPr>
              <a:t> </a:t>
            </a:r>
            <a:endParaRPr lang="en-US" altLang="en-US" sz="2400" baseline="-250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Obtaining such an exact formula is an impossible task, since time needed for an addition, subtraction, and so on, depends an numbers being added, subtracted, and so on.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value of </a:t>
            </a:r>
            <a:r>
              <a:rPr lang="en-US" altLang="en-US" sz="2400" b="1" dirty="0" err="1"/>
              <a:t>Tp</a:t>
            </a:r>
            <a:r>
              <a:rPr lang="en-US" altLang="en-US" sz="2400" b="1" dirty="0"/>
              <a:t>(n) </a:t>
            </a:r>
            <a:r>
              <a:rPr lang="en-US" altLang="en-US" sz="2400" dirty="0"/>
              <a:t>for any given n can be obtained only experimentally.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Even with the experimental approach, one could face difficulties.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In a multiuser system the execution time of a program </a:t>
            </a:r>
            <a:r>
              <a:rPr lang="en-US" altLang="en-US" sz="2400" b="1" dirty="0"/>
              <a:t>p</a:t>
            </a:r>
            <a:r>
              <a:rPr lang="en-US" altLang="en-US" sz="2400" dirty="0">
                <a:solidFill>
                  <a:srgbClr val="FF3399"/>
                </a:solidFill>
              </a:rPr>
              <a:t> </a:t>
            </a:r>
            <a:r>
              <a:rPr lang="en-US" altLang="en-US" sz="2400" dirty="0"/>
              <a:t>depends on the number of other programs running on the computer at the time program</a:t>
            </a:r>
            <a:r>
              <a:rPr lang="en-US" altLang="en-US" sz="2400" b="1" dirty="0"/>
              <a:t> p </a:t>
            </a:r>
            <a:r>
              <a:rPr lang="en-US" altLang="en-US" sz="2400" dirty="0"/>
              <a:t>is running.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09638"/>
            <a:ext cx="7659688" cy="5832475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As there were some problems in determining the execution time using earlier methods, we will go one step further and count only the number of </a:t>
            </a:r>
            <a:r>
              <a:rPr lang="en-US" altLang="en-US" sz="2000" b="1" i="1" dirty="0"/>
              <a:t>program steps.</a:t>
            </a:r>
            <a:endParaRPr lang="en-US" altLang="zh-TW" sz="2400" b="1" dirty="0">
              <a:ea typeface="新細明體" panose="02020500000000000000" pitchFamily="18" charset="-120"/>
            </a:endParaRPr>
          </a:p>
          <a:p>
            <a:pPr eaLnBrk="1" hangingPunct="1">
              <a:buFontTx/>
              <a:buNone/>
            </a:pPr>
            <a:r>
              <a:rPr lang="en-US" altLang="zh-TW" sz="2400" i="1" dirty="0">
                <a:ea typeface="新細明體" panose="02020500000000000000" pitchFamily="18" charset="-12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altLang="zh-TW" sz="2400" i="1" dirty="0">
                <a:ea typeface="新細明體" panose="02020500000000000000" pitchFamily="18" charset="-120"/>
              </a:rPr>
              <a:t> </a:t>
            </a:r>
            <a:r>
              <a:rPr lang="en-US" altLang="zh-TW" sz="2400" b="1" i="1" u="sng" dirty="0">
                <a:ea typeface="新細明體" panose="02020500000000000000" pitchFamily="18" charset="-120"/>
              </a:rPr>
              <a:t>Program step </a:t>
            </a:r>
          </a:p>
          <a:p>
            <a:pPr eaLnBrk="1" hangingPunct="1"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	-Program step is </a:t>
            </a:r>
            <a:r>
              <a:rPr lang="en-US" altLang="zh-TW" sz="2400" i="1" dirty="0">
                <a:solidFill>
                  <a:srgbClr val="FF3399"/>
                </a:solidFill>
                <a:ea typeface="新細明體" panose="02020500000000000000" pitchFamily="18" charset="-120"/>
              </a:rPr>
              <a:t>loosely</a:t>
            </a:r>
            <a:r>
              <a:rPr lang="en-US" altLang="zh-TW" sz="2400" dirty="0">
                <a:ea typeface="新細明體" panose="02020500000000000000" pitchFamily="18" charset="-120"/>
              </a:rPr>
              <a:t> defined as a syntactically or semantically meaningful program </a:t>
            </a:r>
            <a:r>
              <a:rPr lang="en-US" altLang="zh-TW" sz="2400" i="1" dirty="0">
                <a:solidFill>
                  <a:srgbClr val="FF3399"/>
                </a:solidFill>
                <a:ea typeface="新細明體" panose="02020500000000000000" pitchFamily="18" charset="-120"/>
              </a:rPr>
              <a:t>segment</a:t>
            </a:r>
            <a:r>
              <a:rPr lang="en-US" altLang="zh-TW" sz="2400" dirty="0">
                <a:ea typeface="新細明體" panose="02020500000000000000" pitchFamily="18" charset="-120"/>
              </a:rPr>
              <a:t> whose execution time is independent of the </a:t>
            </a:r>
            <a:r>
              <a:rPr lang="en-US" altLang="zh-TW" sz="2400" i="1" dirty="0">
                <a:solidFill>
                  <a:srgbClr val="FF3399"/>
                </a:solidFill>
                <a:ea typeface="新細明體" panose="02020500000000000000" pitchFamily="18" charset="-120"/>
              </a:rPr>
              <a:t>instance characteristics.</a:t>
            </a: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Example:</a:t>
            </a:r>
          </a:p>
          <a:p>
            <a:pPr lvl="1" eaLnBrk="1" hangingPunct="1"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	result = a + b + b * c + (a + b - c) / (a + b) + 4.0;</a:t>
            </a:r>
          </a:p>
          <a:p>
            <a:pPr lvl="1" eaLnBrk="1" hangingPunct="1">
              <a:buFontTx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  sum = a + b + c;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The number of steps assigned to any </a:t>
            </a:r>
            <a:r>
              <a:rPr lang="en-US" altLang="zh-TW" sz="2400" b="1" i="1" dirty="0">
                <a:ea typeface="新細明體" panose="02020500000000000000" pitchFamily="18" charset="-120"/>
              </a:rPr>
              <a:t>program statement</a:t>
            </a:r>
            <a:r>
              <a:rPr lang="en-US" altLang="zh-TW" sz="2400" b="1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depends on the kind of statement.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Comments</a:t>
            </a:r>
            <a:r>
              <a:rPr lang="en-US" altLang="en-US" sz="2400" dirty="0"/>
              <a:t> are counted as</a:t>
            </a:r>
            <a:r>
              <a:rPr lang="en-US" altLang="en-US" sz="2400" dirty="0">
                <a:solidFill>
                  <a:srgbClr val="FF3399"/>
                </a:solidFill>
              </a:rPr>
              <a:t> </a:t>
            </a:r>
            <a:r>
              <a:rPr lang="en-US" altLang="en-US" sz="2400" b="1" dirty="0"/>
              <a:t>zero </a:t>
            </a:r>
            <a:r>
              <a:rPr lang="en-US" altLang="en-US" sz="2400" dirty="0"/>
              <a:t>number of steps.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 </a:t>
            </a:r>
            <a:r>
              <a:rPr lang="en-US" altLang="en-US" sz="2400" b="1" dirty="0"/>
              <a:t>assignment</a:t>
            </a:r>
            <a:r>
              <a:rPr lang="en-US" altLang="en-US" sz="2400" dirty="0"/>
              <a:t> statement which does not involve any calls to other functions counted as </a:t>
            </a:r>
            <a:r>
              <a:rPr lang="en-US" altLang="en-US" sz="2400" b="1" dirty="0"/>
              <a:t>one</a:t>
            </a:r>
            <a:r>
              <a:rPr lang="en-US" altLang="en-US" sz="2400" dirty="0"/>
              <a:t> step.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For loops, such as the </a:t>
            </a:r>
            <a:r>
              <a:rPr lang="en-US" altLang="en-US" sz="2400" b="1" dirty="0"/>
              <a:t>for</a:t>
            </a:r>
            <a:r>
              <a:rPr lang="en-US" altLang="en-US" sz="2400" dirty="0"/>
              <a:t>, </a:t>
            </a:r>
            <a:r>
              <a:rPr lang="en-US" altLang="en-US" sz="2400" b="1" dirty="0"/>
              <a:t>while</a:t>
            </a:r>
            <a:r>
              <a:rPr lang="en-US" altLang="en-US" sz="2400" dirty="0">
                <a:solidFill>
                  <a:srgbClr val="FF3399"/>
                </a:solidFill>
              </a:rPr>
              <a:t>,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repeat-until</a:t>
            </a:r>
            <a:r>
              <a:rPr lang="en-US" altLang="en-US" sz="2400" dirty="0"/>
              <a:t>, we consider the step counts only for the </a:t>
            </a:r>
            <a:r>
              <a:rPr lang="en-US" altLang="en-US" sz="2400" b="1" dirty="0"/>
              <a:t>control part </a:t>
            </a:r>
            <a:r>
              <a:rPr lang="en-US" altLang="en-US" sz="2400" dirty="0"/>
              <a:t>of the statement.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control parts for  </a:t>
            </a:r>
            <a:r>
              <a:rPr lang="en-US" altLang="en-US" sz="2400" b="1" dirty="0" err="1"/>
              <a:t>for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while</a:t>
            </a:r>
            <a:r>
              <a:rPr lang="en-US" altLang="en-US" sz="2400" dirty="0"/>
              <a:t> statements have the following forms: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			for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:= &lt;expr1&gt; to &lt;expr2&gt; do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			while ( &lt;</a:t>
            </a:r>
            <a:r>
              <a:rPr lang="en-US" altLang="en-US" sz="2400" dirty="0" err="1"/>
              <a:t>expr</a:t>
            </a:r>
            <a:r>
              <a:rPr lang="en-US" altLang="en-US" sz="2400" dirty="0"/>
              <a:t>&gt; ) do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Each execution of the control part of a while statement is one, unless 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expr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is a function of instance characteristics.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step count for each execution of the control part of a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statement is one, unless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&lt;expr1&gt;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&lt;expr2&gt;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are functions of the instance characteristics.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step count for each execution of the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of a conditional statements is one, unless condition is a function of instance characteristics.</a:t>
            </a:r>
            <a:endParaRPr lang="en-US" altLang="en-US" sz="24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If any statement (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assignment statement,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control part,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condition etc.)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involves function calls, then the step count is equal to the number of steps assignable to the 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plus one.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b="1" u="sng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Methods to compute the step count</a:t>
            </a:r>
          </a:p>
          <a:p>
            <a:pPr lvl="1" eaLnBrk="1" hangingPunct="1">
              <a:buFontTx/>
              <a:buNone/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1) </a:t>
            </a:r>
            <a:r>
              <a:rPr lang="en-US" altLang="zh-TW" sz="2400" b="1" dirty="0">
                <a:ea typeface="新細明體" panose="02020500000000000000" pitchFamily="18" charset="-120"/>
              </a:rPr>
              <a:t>Introduce global variable </a:t>
            </a:r>
            <a:r>
              <a:rPr lang="en-US" altLang="zh-TW" sz="2400" b="1" dirty="0">
                <a:solidFill>
                  <a:srgbClr val="FF3399"/>
                </a:solidFill>
                <a:ea typeface="新細明體" panose="02020500000000000000" pitchFamily="18" charset="-120"/>
              </a:rPr>
              <a:t>count</a:t>
            </a:r>
            <a:r>
              <a:rPr lang="en-US" altLang="zh-TW" sz="2400" b="1" dirty="0">
                <a:ea typeface="新細明體" panose="02020500000000000000" pitchFamily="18" charset="-120"/>
              </a:rPr>
              <a:t> into programs with initial value zero.</a:t>
            </a: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Statements to increment </a:t>
            </a:r>
            <a:r>
              <a:rPr lang="en-US" altLang="zh-TW" sz="2000" dirty="0">
                <a:solidFill>
                  <a:srgbClr val="FF3399"/>
                </a:solidFill>
                <a:ea typeface="新細明體" panose="02020500000000000000" pitchFamily="18" charset="-120"/>
              </a:rPr>
              <a:t>count</a:t>
            </a:r>
            <a:r>
              <a:rPr lang="en-US" altLang="zh-TW" sz="2000" dirty="0">
                <a:ea typeface="新細明體" panose="02020500000000000000" pitchFamily="18" charset="-120"/>
              </a:rPr>
              <a:t> by the appropriate amount are introduced into the program.</a:t>
            </a: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The value of the </a:t>
            </a:r>
            <a:r>
              <a:rPr lang="en-US" altLang="zh-TW" sz="2000" dirty="0">
                <a:solidFill>
                  <a:srgbClr val="FF3399"/>
                </a:solidFill>
                <a:ea typeface="新細明體" panose="02020500000000000000" pitchFamily="18" charset="-120"/>
              </a:rPr>
              <a:t>count </a:t>
            </a:r>
            <a:r>
              <a:rPr lang="en-US" altLang="zh-TW" sz="2000" dirty="0">
                <a:ea typeface="新細明體" panose="02020500000000000000" pitchFamily="18" charset="-120"/>
              </a:rPr>
              <a:t>by the time program terminates is the number steps taken by the program.</a:t>
            </a:r>
          </a:p>
          <a:p>
            <a:pPr lvl="1" eaLnBrk="1" hangingPunct="1"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2) </a:t>
            </a:r>
            <a:r>
              <a:rPr lang="en-US" altLang="zh-TW" sz="2400" b="1" dirty="0">
                <a:ea typeface="新細明體" panose="02020500000000000000" pitchFamily="18" charset="-120"/>
              </a:rPr>
              <a:t>Tabular method</a:t>
            </a: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Determine the total number of steps contributed by each statement per</a:t>
            </a:r>
            <a:r>
              <a:rPr lang="en-US" altLang="zh-TW" sz="2000" dirty="0">
                <a:solidFill>
                  <a:srgbClr val="CC3300"/>
                </a:solidFill>
                <a:ea typeface="新細明體" panose="02020500000000000000" pitchFamily="18" charset="-120"/>
              </a:rPr>
              <a:t> execution </a:t>
            </a:r>
            <a:r>
              <a:rPr lang="en-US" altLang="zh-TW" sz="2000" dirty="0">
                <a:solidFill>
                  <a:srgbClr val="CC33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 frequency</a:t>
            </a:r>
            <a:endParaRPr lang="en-US" altLang="zh-TW" sz="2000" dirty="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Add up the contribution of all statements</a:t>
            </a:r>
            <a:endParaRPr lang="zh-TW" altLang="en-US" sz="2000" dirty="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Method-I: </a:t>
            </a:r>
            <a:r>
              <a:rPr lang="en-US" altLang="zh-TW" sz="2000">
                <a:ea typeface="新細明體" panose="02020500000000000000" pitchFamily="18" charset="-120"/>
              </a:rPr>
              <a:t>Introduce variable </a:t>
            </a:r>
            <a:r>
              <a:rPr lang="en-US" altLang="zh-TW" sz="2000">
                <a:solidFill>
                  <a:srgbClr val="FF3399"/>
                </a:solidFill>
                <a:ea typeface="新細明體" panose="02020500000000000000" pitchFamily="18" charset="-120"/>
              </a:rPr>
              <a:t>count </a:t>
            </a:r>
            <a:r>
              <a:rPr lang="en-US" altLang="zh-TW" sz="2000">
                <a:ea typeface="新細明體" panose="02020500000000000000" pitchFamily="18" charset="-120"/>
              </a:rPr>
              <a:t>into programs</a:t>
            </a:r>
            <a:endParaRPr lang="en-US" altLang="en-US" sz="2000">
              <a:ea typeface="新細明體" panose="02020500000000000000" pitchFamily="18" charset="-12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EX:- Iterative sum  of n numbers</a:t>
            </a:r>
          </a:p>
          <a:p>
            <a:pPr eaLnBrk="1" hangingPunct="1">
              <a:buFontTx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     </a:t>
            </a:r>
            <a:r>
              <a:rPr lang="en-US" altLang="zh-TW" sz="1600">
                <a:ea typeface="新細明體" panose="02020500000000000000" pitchFamily="18" charset="-120"/>
              </a:rPr>
              <a:t>Algorithm sum(a,  n)</a:t>
            </a:r>
            <a:br>
              <a:rPr lang="en-US" altLang="zh-TW" sz="1600">
                <a:ea typeface="新細明體" panose="02020500000000000000" pitchFamily="18" charset="-120"/>
              </a:rPr>
            </a:br>
            <a:r>
              <a:rPr lang="en-US" altLang="zh-TW" sz="1400">
                <a:ea typeface="新細明體" panose="02020500000000000000" pitchFamily="18" charset="-120"/>
              </a:rPr>
              <a:t>{</a:t>
            </a:r>
            <a:br>
              <a:rPr lang="en-US" altLang="zh-TW" sz="1400">
                <a:ea typeface="新細明體" panose="02020500000000000000" pitchFamily="18" charset="-120"/>
              </a:rPr>
            </a:br>
            <a:r>
              <a:rPr lang="en-US" altLang="zh-TW" sz="1600">
                <a:ea typeface="新細明體" panose="02020500000000000000" pitchFamily="18" charset="-120"/>
              </a:rPr>
              <a:t>         </a:t>
            </a:r>
            <a:r>
              <a:rPr lang="en-US" altLang="en-US" sz="1200"/>
              <a:t>s:=0;</a:t>
            </a:r>
          </a:p>
          <a:p>
            <a:pPr lvl="1" eaLnBrk="1" hangingPunct="1">
              <a:buFontTx/>
              <a:buNone/>
            </a:pPr>
            <a:r>
              <a:rPr lang="en-US" altLang="en-US" sz="1200"/>
              <a:t>		</a:t>
            </a:r>
            <a:r>
              <a:rPr lang="en-US" altLang="en-US" sz="1200" b="1">
                <a:solidFill>
                  <a:srgbClr val="FF3399"/>
                </a:solidFill>
              </a:rPr>
              <a:t>count:=count+1;</a:t>
            </a:r>
            <a:r>
              <a:rPr lang="en-US" altLang="en-US" sz="1200"/>
              <a:t>  // for assignment statement</a:t>
            </a:r>
          </a:p>
          <a:p>
            <a:pPr eaLnBrk="1" hangingPunct="1">
              <a:buFontTx/>
              <a:buNone/>
            </a:pPr>
            <a:r>
              <a:rPr lang="en-US" altLang="en-US" sz="1200"/>
              <a:t>   		 for i:=1 to n do</a:t>
            </a:r>
          </a:p>
          <a:p>
            <a:pPr eaLnBrk="1" hangingPunct="1">
              <a:buFontTx/>
              <a:buNone/>
            </a:pPr>
            <a:r>
              <a:rPr lang="en-US" altLang="en-US" sz="1200"/>
              <a:t>		 {      </a:t>
            </a:r>
            <a:r>
              <a:rPr lang="en-US" altLang="en-US" sz="1200" b="1">
                <a:solidFill>
                  <a:srgbClr val="FF3399"/>
                </a:solidFill>
              </a:rPr>
              <a:t>count:=count+1;</a:t>
            </a:r>
            <a:r>
              <a:rPr lang="en-US" altLang="en-US" sz="1200"/>
              <a:t> // For </a:t>
            </a:r>
            <a:r>
              <a:rPr lang="en-US" altLang="en-US" sz="1200" b="1"/>
              <a:t>for</a:t>
            </a:r>
            <a:r>
              <a:rPr lang="en-US" altLang="en-US" sz="12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1200"/>
              <a:t>	        	        s:=s+a[i];  </a:t>
            </a:r>
          </a:p>
          <a:p>
            <a:pPr eaLnBrk="1" hangingPunct="1">
              <a:buFontTx/>
              <a:buNone/>
            </a:pPr>
            <a:r>
              <a:rPr lang="en-US" altLang="en-US" sz="1200" b="1"/>
              <a:t>		        </a:t>
            </a:r>
            <a:r>
              <a:rPr lang="en-US" altLang="en-US" sz="1200" b="1">
                <a:solidFill>
                  <a:srgbClr val="FF3399"/>
                </a:solidFill>
              </a:rPr>
              <a:t>count:=count+1;</a:t>
            </a:r>
            <a:r>
              <a:rPr lang="en-US" altLang="en-US" sz="1200" b="1"/>
              <a:t> </a:t>
            </a:r>
            <a:r>
              <a:rPr lang="en-US" altLang="en-US" sz="1200"/>
              <a:t>// for </a:t>
            </a:r>
            <a:r>
              <a:rPr lang="en-US" altLang="en-US" sz="1200" b="1"/>
              <a:t>assignment</a:t>
            </a:r>
            <a:r>
              <a:rPr lang="en-US" altLang="en-US" sz="1200"/>
              <a:t> statement</a:t>
            </a:r>
          </a:p>
          <a:p>
            <a:pPr eaLnBrk="1" hangingPunct="1">
              <a:buFontTx/>
              <a:buNone/>
            </a:pPr>
            <a:r>
              <a:rPr lang="en-US" altLang="en-US" sz="1200"/>
              <a:t>		 }</a:t>
            </a:r>
          </a:p>
          <a:p>
            <a:pPr eaLnBrk="1" hangingPunct="1">
              <a:buFontTx/>
              <a:buNone/>
            </a:pPr>
            <a:r>
              <a:rPr lang="en-US" altLang="en-US" sz="1200"/>
              <a:t>		      </a:t>
            </a:r>
            <a:r>
              <a:rPr lang="en-US" altLang="en-US" sz="1200" b="1">
                <a:solidFill>
                  <a:srgbClr val="FF3399"/>
                </a:solidFill>
              </a:rPr>
              <a:t>count:=count+1</a:t>
            </a:r>
            <a:r>
              <a:rPr lang="en-US" altLang="en-US" sz="1200">
                <a:solidFill>
                  <a:srgbClr val="FF3399"/>
                </a:solidFill>
              </a:rPr>
              <a:t>;</a:t>
            </a:r>
            <a:r>
              <a:rPr lang="en-US" altLang="en-US" sz="1200"/>
              <a:t> // for last time of </a:t>
            </a:r>
            <a:r>
              <a:rPr lang="en-US" altLang="en-US" sz="1200" b="1"/>
              <a:t>for </a:t>
            </a:r>
          </a:p>
          <a:p>
            <a:pPr eaLnBrk="1" hangingPunct="1">
              <a:buFontTx/>
              <a:buNone/>
            </a:pPr>
            <a:r>
              <a:rPr lang="en-US" altLang="en-US" sz="1200"/>
              <a:t>	</a:t>
            </a:r>
            <a:r>
              <a:rPr lang="en-US" altLang="en-US" sz="1200" b="1"/>
              <a:t>  </a:t>
            </a:r>
            <a:r>
              <a:rPr lang="en-US" altLang="en-US" sz="1200"/>
              <a:t>	  return s;</a:t>
            </a:r>
          </a:p>
          <a:p>
            <a:pPr eaLnBrk="1" hangingPunct="1">
              <a:buFontTx/>
              <a:buNone/>
            </a:pPr>
            <a:r>
              <a:rPr lang="en-US" altLang="en-US" sz="1200"/>
              <a:t>              </a:t>
            </a:r>
            <a:r>
              <a:rPr lang="en-US" altLang="en-US" sz="1200" b="1">
                <a:solidFill>
                  <a:srgbClr val="FF3399"/>
                </a:solidFill>
              </a:rPr>
              <a:t>count:=count+1</a:t>
            </a:r>
            <a:r>
              <a:rPr lang="en-US" altLang="en-US" sz="1200">
                <a:solidFill>
                  <a:srgbClr val="FF3399"/>
                </a:solidFill>
              </a:rPr>
              <a:t>;</a:t>
            </a:r>
            <a:r>
              <a:rPr lang="en-US" altLang="en-US" sz="1200"/>
              <a:t> // for </a:t>
            </a:r>
            <a:r>
              <a:rPr lang="en-US" altLang="en-US" sz="1200" b="1"/>
              <a:t>return</a:t>
            </a:r>
            <a:r>
              <a:rPr lang="en-US" altLang="en-US" sz="12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1200"/>
              <a:t>        }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030913" y="4800600"/>
            <a:ext cx="1893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TW" sz="2800">
                <a:solidFill>
                  <a:srgbClr val="CC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2n + 3 steps</a:t>
            </a:r>
            <a:endParaRPr kumimoji="1" lang="en-US" altLang="zh-TW" sz="2400">
              <a:solidFill>
                <a:srgbClr val="CC33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" y="5410200"/>
            <a:ext cx="8534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3399"/>
                </a:solidFill>
              </a:rPr>
              <a:t>Note :</a:t>
            </a:r>
            <a:r>
              <a:rPr lang="en-US" altLang="en-US"/>
              <a:t> </a:t>
            </a:r>
            <a:r>
              <a:rPr lang="en-US" altLang="en-US" i="1"/>
              <a:t>Step count tells us how the run time for a program changes with</a:t>
            </a:r>
          </a:p>
          <a:p>
            <a:r>
              <a:rPr lang="en-US" altLang="en-US" i="1"/>
              <a:t>          changes in the  instance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020763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Ex:- </a:t>
            </a:r>
            <a:r>
              <a:rPr lang="en-US" altLang="en-US" sz="2800"/>
              <a:t>Addition of two m</a:t>
            </a:r>
            <a:r>
              <a:rPr lang="en-US" altLang="en-US" sz="2800">
                <a:cs typeface="Arial" panose="020B0604020202020204" pitchFamily="34" charset="0"/>
              </a:rPr>
              <a:t>×</a:t>
            </a:r>
            <a:r>
              <a:rPr lang="en-US" altLang="en-US" sz="2800"/>
              <a:t>n matrices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/>
              <a:t>	</a:t>
            </a:r>
            <a:r>
              <a:rPr lang="en-US" altLang="en-US" sz="1800"/>
              <a:t>Algorithm Add(a,b,c,,m,n)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	{</a:t>
            </a:r>
          </a:p>
          <a:p>
            <a:pPr lvl="1" eaLnBrk="1" hangingPunct="1">
              <a:buFontTx/>
              <a:buNone/>
            </a:pPr>
            <a:r>
              <a:rPr lang="en-US" altLang="en-US" sz="1800"/>
              <a:t>   for i:=1 to m do</a:t>
            </a:r>
          </a:p>
          <a:p>
            <a:pPr lvl="1" eaLnBrk="1" hangingPunct="1">
              <a:buFontTx/>
              <a:buNone/>
            </a:pPr>
            <a:r>
              <a:rPr lang="en-US" altLang="en-US" sz="1800"/>
              <a:t>   {            </a:t>
            </a:r>
          </a:p>
          <a:p>
            <a:pPr lvl="1" eaLnBrk="1" hangingPunct="1">
              <a:buFontTx/>
              <a:buNone/>
            </a:pPr>
            <a:r>
              <a:rPr lang="en-US" altLang="en-US" sz="1800"/>
              <a:t>			for j:=1 to n do</a:t>
            </a:r>
          </a:p>
          <a:p>
            <a:pPr lvl="1" eaLnBrk="1" hangingPunct="1">
              <a:buFontTx/>
              <a:buNone/>
            </a:pPr>
            <a:r>
              <a:rPr lang="en-US" altLang="en-US" sz="1800"/>
              <a:t>			{</a:t>
            </a:r>
          </a:p>
          <a:p>
            <a:pPr lvl="1" eaLnBrk="1" hangingPunct="1">
              <a:buFontTx/>
              <a:buNone/>
            </a:pPr>
            <a:r>
              <a:rPr lang="en-US" altLang="en-US" sz="1800"/>
              <a:t>			      c[i,j]:=a[i,j]+b[i,j];</a:t>
            </a:r>
          </a:p>
          <a:p>
            <a:pPr lvl="1" eaLnBrk="1" hangingPunct="1">
              <a:buFontTx/>
              <a:buNone/>
            </a:pPr>
            <a:r>
              <a:rPr lang="en-US" altLang="en-US" sz="1800"/>
              <a:t>				</a:t>
            </a:r>
          </a:p>
          <a:p>
            <a:pPr lvl="1" eaLnBrk="1" hangingPunct="1">
              <a:buFontTx/>
              <a:buNone/>
            </a:pPr>
            <a:r>
              <a:rPr lang="en-US" altLang="en-US" sz="1800"/>
              <a:t>			}</a:t>
            </a:r>
          </a:p>
          <a:p>
            <a:pPr lvl="1" eaLnBrk="1" hangingPunct="1">
              <a:buFontTx/>
              <a:buNone/>
            </a:pPr>
            <a:r>
              <a:rPr lang="en-US" altLang="en-US" sz="1800"/>
              <a:t>   }</a:t>
            </a:r>
          </a:p>
          <a:p>
            <a:pPr lvl="1" eaLnBrk="1" hangingPunct="1">
              <a:buFontTx/>
              <a:buNone/>
            </a:pPr>
            <a:endParaRPr lang="en-US" altLang="en-US" sz="1800"/>
          </a:p>
          <a:p>
            <a:pPr lvl="1" eaLnBrk="1" hangingPunct="1">
              <a:buFontTx/>
              <a:buNone/>
            </a:pPr>
            <a:r>
              <a:rPr lang="en-US" altLang="en-US" sz="1800"/>
              <a:t>}</a:t>
            </a:r>
          </a:p>
          <a:p>
            <a:pPr lvl="1" eaLnBrk="1" hangingPunct="1">
              <a:buFontTx/>
              <a:buNone/>
            </a:pPr>
            <a:endParaRPr lang="en-US" altLang="en-US" sz="180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486400" y="4572000"/>
            <a:ext cx="2824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TW" sz="2800">
                <a:solidFill>
                  <a:srgbClr val="CC33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2mn + 2m+1 steps</a:t>
            </a:r>
            <a:endParaRPr kumimoji="1" lang="en-US" altLang="zh-TW" sz="2400">
              <a:solidFill>
                <a:srgbClr val="CC33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287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EX:- Recursive sum  of n numbers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4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Algorithm </a:t>
            </a:r>
            <a:r>
              <a:rPr lang="en-US" altLang="en-US" sz="2000" dirty="0" err="1"/>
              <a:t>RSum</a:t>
            </a:r>
            <a:r>
              <a:rPr lang="en-US" altLang="en-US" sz="2000" dirty="0"/>
              <a:t>(</a:t>
            </a:r>
            <a:r>
              <a:rPr lang="en-US" altLang="en-US" sz="2000" dirty="0" err="1"/>
              <a:t>a,n</a:t>
            </a:r>
            <a:r>
              <a:rPr lang="en-US" altLang="en-US" sz="20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/>
              <a:t>{</a:t>
            </a:r>
            <a:r>
              <a:rPr lang="en-US" altLang="en-US" sz="2000" dirty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rgbClr val="FF3399"/>
                </a:solidFill>
              </a:rPr>
              <a:t>count:=count+1;</a:t>
            </a:r>
            <a:r>
              <a:rPr lang="en-US" altLang="en-US" sz="2000" dirty="0"/>
              <a:t> </a:t>
            </a:r>
            <a:r>
              <a:rPr lang="en-US" altLang="en-US" sz="1600" dirty="0"/>
              <a:t>// for the if conditional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1600" dirty="0"/>
              <a:t>if(n </a:t>
            </a:r>
            <a:r>
              <a:rPr lang="en-US" altLang="en-US" sz="1600" dirty="0">
                <a:cs typeface="Arial" panose="020B0604020202020204" pitchFamily="34" charset="0"/>
              </a:rPr>
              <a:t>≤ 0) 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	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	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600" dirty="0">
                <a:cs typeface="Arial" panose="020B0604020202020204" pitchFamily="34" charset="0"/>
              </a:rPr>
              <a:t>return 0;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		</a:t>
            </a:r>
            <a:r>
              <a:rPr lang="en-US" altLang="en-US" sz="2000" dirty="0">
                <a:solidFill>
                  <a:srgbClr val="FF3399"/>
                </a:solidFill>
              </a:rPr>
              <a:t>count:=count+1;</a:t>
            </a:r>
            <a:r>
              <a:rPr lang="en-US" altLang="en-US" sz="1800" dirty="0"/>
              <a:t> </a:t>
            </a:r>
            <a:r>
              <a:rPr lang="en-US" altLang="en-US" sz="1600" dirty="0"/>
              <a:t>// for the  return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	</a:t>
            </a:r>
            <a:r>
              <a:rPr lang="en-US" altLang="en-US" sz="1600" dirty="0">
                <a:cs typeface="Arial" panose="020B0604020202020204" pitchFamily="34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  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		return </a:t>
            </a:r>
            <a:r>
              <a:rPr lang="en-US" altLang="en-US" sz="1600" dirty="0" err="1">
                <a:cs typeface="Arial" panose="020B0604020202020204" pitchFamily="34" charset="0"/>
              </a:rPr>
              <a:t>RSum</a:t>
            </a:r>
            <a:r>
              <a:rPr lang="en-US" altLang="en-US" sz="1600" dirty="0">
                <a:cs typeface="Arial" panose="020B0604020202020204" pitchFamily="34" charset="0"/>
              </a:rPr>
              <a:t>(a,n-1)+a[n];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	          </a:t>
            </a:r>
            <a:r>
              <a:rPr lang="en-US" altLang="en-US" sz="2000" dirty="0">
                <a:solidFill>
                  <a:srgbClr val="FF3399"/>
                </a:solidFill>
                <a:cs typeface="Arial" panose="020B0604020202020204" pitchFamily="34" charset="0"/>
              </a:rPr>
              <a:t>count:=count+1;</a:t>
            </a:r>
            <a:r>
              <a:rPr lang="en-US" altLang="en-US" sz="1600" dirty="0">
                <a:cs typeface="Arial" panose="020B0604020202020204" pitchFamily="34" charset="0"/>
              </a:rPr>
              <a:t>   // For the addition, function invocation and return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When analyzing a recursive program for its step count, we often obtain a recursive formula for the step count.</a:t>
            </a:r>
          </a:p>
          <a:p>
            <a:pPr eaLnBrk="1" hangingPunct="1"/>
            <a:r>
              <a:rPr lang="en-US" altLang="en-US" sz="2000"/>
              <a:t>We obtain the following recursive formula for above (RSum) algorithm.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914400" y="2667000"/>
            <a:ext cx="67056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t</a:t>
            </a:r>
            <a:r>
              <a:rPr lang="en-US" altLang="en-US" baseline="-25000"/>
              <a:t>RSum</a:t>
            </a:r>
            <a:r>
              <a:rPr lang="en-US" altLang="en-US"/>
              <a:t> (n)=</a:t>
            </a:r>
          </a:p>
        </p:txBody>
      </p:sp>
      <p:sp>
        <p:nvSpPr>
          <p:cNvPr id="49156" name="AutoShape 5"/>
          <p:cNvSpPr>
            <a:spLocks/>
          </p:cNvSpPr>
          <p:nvPr/>
        </p:nvSpPr>
        <p:spPr bwMode="auto">
          <a:xfrm>
            <a:off x="2057400" y="35052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2438400" y="36576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4267200" y="36576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If n=0</a:t>
            </a: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If n&gt;0</a:t>
            </a:r>
          </a:p>
        </p:txBody>
      </p:sp>
      <p:sp>
        <p:nvSpPr>
          <p:cNvPr id="49160" name="Rectangle 12"/>
          <p:cNvSpPr>
            <a:spLocks noChangeArrowheads="1"/>
          </p:cNvSpPr>
          <p:nvPr/>
        </p:nvSpPr>
        <p:spPr bwMode="auto">
          <a:xfrm>
            <a:off x="2438400" y="4114800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2+ t</a:t>
            </a:r>
            <a:r>
              <a:rPr lang="en-US" altLang="en-US" baseline="-25000"/>
              <a:t>RSum</a:t>
            </a:r>
            <a:r>
              <a:rPr lang="en-US" altLang="en-US"/>
              <a:t>(n-1)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Pseudo code for expressing algorithms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7638"/>
            <a:ext cx="8229600" cy="4525962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We present the algorithms using pseudo code that looks like C and Pascal code.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Comments begin with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continue until end of the line.</a:t>
            </a:r>
          </a:p>
          <a:p>
            <a:pPr marL="1168400" lvl="1" indent="-7112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Blocks are indicated with braces: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{   }.</a:t>
            </a:r>
          </a:p>
          <a:p>
            <a:pPr marL="1879600" lvl="3" indent="-508000" eaLnBrk="1" hangingPunct="1">
              <a:lnSpc>
                <a:spcPct val="80000"/>
              </a:lnSpc>
              <a:buFontTx/>
              <a:buAutoNum type="romanLcPeriod"/>
            </a:pP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compound statement. </a:t>
            </a:r>
          </a:p>
          <a:p>
            <a:pPr marL="1879600" lvl="3" indent="-508000" eaLnBrk="1" hangingPunct="1">
              <a:lnSpc>
                <a:spcPct val="80000"/>
              </a:lnSpc>
              <a:buFontTx/>
              <a:buAutoNum type="romanLcPeriod"/>
            </a:pP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Body of a function.</a:t>
            </a:r>
          </a:p>
          <a:p>
            <a:pPr marL="1879600" lvl="3" indent="-508000" eaLnBrk="1" hangingPunct="1">
              <a:lnSpc>
                <a:spcPct val="80000"/>
              </a:lnSpc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eaLnBrk="1" hangingPunct="1">
              <a:lnSpc>
                <a:spcPct val="8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eaLnBrk="1" hangingPunct="1">
              <a:lnSpc>
                <a:spcPct val="80000"/>
              </a:lnSpc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en-US" sz="2000"/>
              <a:t>One way of solving such recursive formula is by repeated substitutions for each occurrence of the function </a:t>
            </a:r>
            <a:r>
              <a:rPr lang="en-US" altLang="en-US" sz="2000">
                <a:solidFill>
                  <a:srgbClr val="FF3399"/>
                </a:solidFill>
              </a:rPr>
              <a:t>t</a:t>
            </a:r>
            <a:r>
              <a:rPr lang="en-US" altLang="en-US" sz="2000" baseline="-25000">
                <a:solidFill>
                  <a:srgbClr val="FF3399"/>
                </a:solidFill>
              </a:rPr>
              <a:t>RSum</a:t>
            </a:r>
            <a:r>
              <a:rPr lang="en-US" altLang="en-US" sz="2000"/>
              <a:t> on the right        side until all such occurrences disappear: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295400" y="2362200"/>
            <a:ext cx="6705600" cy="373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RSum</a:t>
            </a:r>
            <a:r>
              <a:rPr lang="en-US" altLang="en-US" sz="2000" dirty="0"/>
              <a:t> (n) =   2+t</a:t>
            </a:r>
            <a:r>
              <a:rPr lang="en-US" altLang="en-US" sz="2000" baseline="-25000" dirty="0"/>
              <a:t>RSum</a:t>
            </a:r>
            <a:r>
              <a:rPr lang="en-US" altLang="en-US" sz="2000" dirty="0"/>
              <a:t>(n-1)</a:t>
            </a:r>
          </a:p>
          <a:p>
            <a:r>
              <a:rPr lang="en-US" altLang="en-US" sz="2000" dirty="0"/>
              <a:t>              =  2+2+t</a:t>
            </a:r>
            <a:r>
              <a:rPr lang="en-US" altLang="en-US" sz="2000" baseline="-25000" dirty="0"/>
              <a:t>RSum</a:t>
            </a:r>
            <a:r>
              <a:rPr lang="en-US" altLang="en-US" sz="2000" dirty="0"/>
              <a:t>(n-2)</a:t>
            </a:r>
          </a:p>
          <a:p>
            <a:r>
              <a:rPr lang="en-US" altLang="en-US" sz="2000" dirty="0"/>
              <a:t>              =  2(2)+</a:t>
            </a:r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RSum</a:t>
            </a:r>
            <a:r>
              <a:rPr lang="en-US" altLang="en-US" sz="2000" dirty="0"/>
              <a:t>(n-2)</a:t>
            </a:r>
          </a:p>
          <a:p>
            <a:r>
              <a:rPr lang="en-US" altLang="en-US" sz="2000" dirty="0"/>
              <a:t>                     :</a:t>
            </a:r>
          </a:p>
          <a:p>
            <a:r>
              <a:rPr lang="en-US" altLang="en-US" sz="2000" dirty="0"/>
              <a:t>                     :</a:t>
            </a:r>
          </a:p>
          <a:p>
            <a:r>
              <a:rPr lang="en-US" altLang="en-US" sz="2000" dirty="0"/>
              <a:t>	= n(2) +</a:t>
            </a:r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RSum</a:t>
            </a:r>
            <a:r>
              <a:rPr lang="en-US" altLang="en-US" sz="2000" dirty="0"/>
              <a:t>(n-n)</a:t>
            </a:r>
          </a:p>
          <a:p>
            <a:r>
              <a:rPr lang="en-US" altLang="en-US" sz="2000" dirty="0"/>
              <a:t>               =2n+t</a:t>
            </a:r>
            <a:r>
              <a:rPr lang="en-US" altLang="en-US" sz="2000" baseline="-25000" dirty="0"/>
              <a:t>RSum</a:t>
            </a:r>
            <a:r>
              <a:rPr lang="en-US" altLang="en-US" sz="2000" dirty="0"/>
              <a:t>(0)</a:t>
            </a:r>
          </a:p>
          <a:p>
            <a:r>
              <a:rPr lang="en-US" altLang="en-US" sz="2000" dirty="0"/>
              <a:t>	= 2n+2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The step count for </a:t>
            </a:r>
            <a:r>
              <a:rPr lang="en-US" altLang="en-US" sz="2000" dirty="0" err="1"/>
              <a:t>Rsum</a:t>
            </a:r>
            <a:r>
              <a:rPr lang="en-US" altLang="en-US" sz="2000" dirty="0"/>
              <a:t> is</a:t>
            </a:r>
            <a:r>
              <a:rPr lang="en-US" altLang="en-US" sz="2000" dirty="0">
                <a:solidFill>
                  <a:srgbClr val="FF3399"/>
                </a:solidFill>
              </a:rPr>
              <a:t>  2n+2</a:t>
            </a:r>
          </a:p>
          <a:p>
            <a:endParaRPr lang="en-US" altLang="en-US" sz="2000" dirty="0">
              <a:solidFill>
                <a:srgbClr val="FF3399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l" eaLnBrk="1" hangingPunct="1"/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sz="2800" dirty="0">
                <a:ea typeface="新細明體" panose="02020500000000000000" pitchFamily="18" charset="-120"/>
              </a:rPr>
              <a:t>Method-II: </a:t>
            </a:r>
            <a:r>
              <a:rPr lang="en-US" altLang="zh-TW" sz="2400" dirty="0">
                <a:ea typeface="新細明體" panose="02020500000000000000" pitchFamily="18" charset="-120"/>
              </a:rPr>
              <a:t>Tabular method(steps for execution (s/e))</a:t>
            </a:r>
            <a:endParaRPr lang="en-US" altLang="en-US" sz="2400" dirty="0">
              <a:ea typeface="新細明體" panose="02020500000000000000" pitchFamily="18" charset="-12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17638"/>
            <a:ext cx="6096000" cy="868362"/>
          </a:xfrm>
        </p:spPr>
        <p:txBody>
          <a:bodyPr/>
          <a:lstStyle/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EX:- Iterative sum  of n numbers</a:t>
            </a:r>
            <a:endParaRPr lang="en-US" altLang="en-US" sz="2400">
              <a:ea typeface="新細明體" panose="02020500000000000000" pitchFamily="18" charset="-120"/>
            </a:endParaRPr>
          </a:p>
        </p:txBody>
      </p:sp>
      <p:graphicFrame>
        <p:nvGraphicFramePr>
          <p:cNvPr id="120887" name="Group 55"/>
          <p:cNvGraphicFramePr>
            <a:graphicFrameLocks noGrp="1"/>
          </p:cNvGraphicFramePr>
          <p:nvPr>
            <p:ph sz="half" idx="2"/>
          </p:nvPr>
        </p:nvGraphicFramePr>
        <p:xfrm>
          <a:off x="990600" y="1981200"/>
          <a:ext cx="7239000" cy="2949574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Statement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s/e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steps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Algorithm sum(a,  n)</a:t>
                      </a:r>
                      <a:b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{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         s:=0 ; 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for i:=1 to n 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s:=s+a[i];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return 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n+1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n+1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2n+3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914400"/>
            <a:ext cx="6096000" cy="868363"/>
          </a:xfrm>
        </p:spPr>
        <p:txBody>
          <a:bodyPr/>
          <a:lstStyle/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EX:- A</a:t>
            </a:r>
            <a:r>
              <a:rPr lang="en-US" altLang="en-US" sz="2800"/>
              <a:t>ddition of two m</a:t>
            </a:r>
            <a:r>
              <a:rPr lang="en-US" altLang="en-US" sz="2800">
                <a:cs typeface="Arial" panose="020B0604020202020204" pitchFamily="34" charset="0"/>
              </a:rPr>
              <a:t>×</a:t>
            </a:r>
            <a:r>
              <a:rPr lang="en-US" altLang="en-US" sz="2800"/>
              <a:t>n matrices</a:t>
            </a:r>
          </a:p>
        </p:txBody>
      </p:sp>
      <p:graphicFrame>
        <p:nvGraphicFramePr>
          <p:cNvPr id="123932" name="Group 28"/>
          <p:cNvGraphicFramePr>
            <a:graphicFrameLocks noGrp="1"/>
          </p:cNvGraphicFramePr>
          <p:nvPr>
            <p:ph sz="half" idx="2"/>
          </p:nvPr>
        </p:nvGraphicFramePr>
        <p:xfrm>
          <a:off x="990600" y="1981200"/>
          <a:ext cx="7239000" cy="2949574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Statement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s/e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steps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Algorithm Add(a,b,c,m, n)</a:t>
                      </a:r>
                      <a:b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{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for i:=1 to m 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for j:=1 to n 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c[i,j]:=a[i,j]+b[i,j]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m+1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m(n+1)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m+1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mn+m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2mn+2m+1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914400"/>
            <a:ext cx="6096000" cy="868363"/>
          </a:xfrm>
        </p:spPr>
        <p:txBody>
          <a:bodyPr/>
          <a:lstStyle/>
          <a:p>
            <a:pPr eaLnBrk="1" hangingPunct="1"/>
            <a:r>
              <a:rPr lang="en-US" altLang="zh-TW" sz="2800">
                <a:ea typeface="新細明體" panose="02020500000000000000" pitchFamily="18" charset="-120"/>
              </a:rPr>
              <a:t>EX:- Recursive sum of n numbers</a:t>
            </a:r>
            <a:endParaRPr lang="en-US" altLang="en-US"/>
          </a:p>
        </p:txBody>
      </p:sp>
      <p:graphicFrame>
        <p:nvGraphicFramePr>
          <p:cNvPr id="124966" name="Group 38"/>
          <p:cNvGraphicFramePr>
            <a:graphicFrameLocks noGrp="1"/>
          </p:cNvGraphicFramePr>
          <p:nvPr>
            <p:ph sz="half" idx="2"/>
          </p:nvPr>
        </p:nvGraphicFramePr>
        <p:xfrm>
          <a:off x="990600" y="1981200"/>
          <a:ext cx="6934200" cy="3248024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Statement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s/e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n=0         n&gt;0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steps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n=0         n&gt;0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Algorithm RSum(a,n)</a:t>
                      </a:r>
                      <a:b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</a:b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{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if( n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 0 ) then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return 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else return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Rsum(a,n-1)+a[n]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                 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                 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1                  1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1                  0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0                  1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                  --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0               0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0               0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1               1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1               0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              1+x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0                0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         2+x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273" name="Rectangle 39"/>
          <p:cNvSpPr>
            <a:spLocks noChangeArrowheads="1"/>
          </p:cNvSpPr>
          <p:nvPr/>
        </p:nvSpPr>
        <p:spPr bwMode="auto">
          <a:xfrm>
            <a:off x="6096000" y="54864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x=t</a:t>
            </a:r>
            <a:r>
              <a:rPr lang="en-US" altLang="en-US" baseline="-25000"/>
              <a:t>RSum</a:t>
            </a:r>
            <a:r>
              <a:rPr lang="en-US" altLang="en-US"/>
              <a:t>(n-1)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52400"/>
            <a:ext cx="8226425" cy="762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Best, Worst, Average Cases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77200" cy="5334000"/>
          </a:xfrm>
        </p:spPr>
        <p:txBody>
          <a:bodyPr/>
          <a:lstStyle/>
          <a:p>
            <a:pPr marL="609600" indent="-609600" eaLnBrk="1" hangingPunct="1">
              <a:lnSpc>
                <a:spcPct val="7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000" dirty="0"/>
              <a:t>Not all inputs of a given size take the same number of program steps.</a:t>
            </a:r>
          </a:p>
          <a:p>
            <a:pPr marL="609600" indent="-609600" eaLnBrk="1" hangingPunct="1">
              <a:lnSpc>
                <a:spcPct val="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altLang="en-US" sz="2000" dirty="0"/>
          </a:p>
          <a:p>
            <a:pPr marL="609600" indent="-609600" eaLnBrk="1" hangingPunct="1">
              <a:lnSpc>
                <a:spcPct val="7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en-US" sz="2000" dirty="0"/>
              <a:t>Sequential search for </a:t>
            </a:r>
            <a:r>
              <a:rPr lang="en-US" altLang="en-US" sz="2000" i="1" dirty="0"/>
              <a:t>K</a:t>
            </a:r>
            <a:r>
              <a:rPr lang="en-US" altLang="en-US" sz="2000" dirty="0"/>
              <a:t> in an array of </a:t>
            </a:r>
            <a:r>
              <a:rPr lang="en-US" altLang="en-US" sz="2000" i="1" dirty="0"/>
              <a:t>n</a:t>
            </a:r>
            <a:r>
              <a:rPr lang="en-US" altLang="en-US" sz="2000" dirty="0"/>
              <a:t> integers: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z="2000" dirty="0"/>
              <a:t>Begin at first element in array and look at each element in turn until </a:t>
            </a:r>
            <a:r>
              <a:rPr lang="en-US" altLang="en-US" sz="2000" i="1" dirty="0"/>
              <a:t>K</a:t>
            </a:r>
            <a:r>
              <a:rPr lang="en-US" altLang="en-US" sz="2000" dirty="0"/>
              <a:t> is found.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000" b="1" u="sng" dirty="0"/>
              <a:t>Best-Case Step count</a:t>
            </a:r>
            <a:r>
              <a:rPr lang="en-US" altLang="en-US" sz="2000" b="1" dirty="0"/>
              <a:t>:-</a:t>
            </a:r>
          </a:p>
          <a:p>
            <a:pPr marL="609600" indent="-609600" algn="just" eaLnBrk="1" hangingPunct="1">
              <a:buFontTx/>
              <a:buNone/>
            </a:pPr>
            <a:r>
              <a:rPr lang="en-US" altLang="en-US" sz="2000" dirty="0"/>
              <a:t>	Minimum number of steps executed by the algorithm for the    given parameters.</a:t>
            </a:r>
          </a:p>
          <a:p>
            <a:pPr marL="609600" indent="-609600" algn="just" eaLnBrk="1" hangingPunct="1">
              <a:buFontTx/>
              <a:buNone/>
            </a:pPr>
            <a:endParaRPr lang="en-US" altLang="en-US" sz="2000" dirty="0"/>
          </a:p>
          <a:p>
            <a:pPr marL="609600" indent="-609600" eaLnBrk="1" hangingPunct="1"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2</a:t>
            </a:r>
            <a:r>
              <a:rPr lang="en-US" altLang="en-US" sz="2000" dirty="0"/>
              <a:t>.     </a:t>
            </a:r>
            <a:r>
              <a:rPr lang="en-US" altLang="en-US" sz="2000" b="1" u="sng" dirty="0"/>
              <a:t>Worst-Case Step count</a:t>
            </a:r>
            <a:r>
              <a:rPr lang="en-US" altLang="en-US" sz="2000" b="1" dirty="0"/>
              <a:t>:-</a:t>
            </a:r>
          </a:p>
          <a:p>
            <a:pPr marL="609600" indent="-609600" algn="just" eaLnBrk="1" hangingPunct="1">
              <a:buFontTx/>
              <a:buNone/>
            </a:pPr>
            <a:r>
              <a:rPr lang="en-US" altLang="en-US" sz="2000" dirty="0"/>
              <a:t>	Maximum number of steps executed by the algorithm for the given parameters.</a:t>
            </a:r>
          </a:p>
          <a:p>
            <a:pPr marL="609600" indent="-609600" algn="just" eaLnBrk="1" hangingPunct="1">
              <a:buFontTx/>
              <a:buNone/>
            </a:pPr>
            <a:endParaRPr lang="en-US" altLang="en-US" sz="2000" dirty="0"/>
          </a:p>
          <a:p>
            <a:pPr marL="609600" indent="-609600" eaLnBrk="1" hangingPunct="1"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3.     </a:t>
            </a:r>
            <a:r>
              <a:rPr lang="en-US" altLang="en-US" sz="2000" b="1" u="sng" dirty="0"/>
              <a:t>Average-Case Step count</a:t>
            </a:r>
            <a:r>
              <a:rPr lang="en-US" altLang="en-US" sz="2000" b="1" dirty="0"/>
              <a:t>:-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	Average number of steps executed by an algorithm.</a:t>
            </a:r>
          </a:p>
          <a:p>
            <a:pPr marL="609600" indent="-609600" algn="just" eaLnBrk="1" hangingPunct="1">
              <a:buFontTx/>
              <a:buNone/>
            </a:pPr>
            <a:endParaRPr lang="en-US" altLang="en-US" sz="2000" dirty="0"/>
          </a:p>
          <a:p>
            <a:pPr marL="609600" indent="-609600" eaLnBrk="1" hangingPunct="1">
              <a:buFontTx/>
              <a:buNone/>
            </a:pPr>
            <a:endParaRPr lang="en-US" altLang="en-US" dirty="0"/>
          </a:p>
          <a:p>
            <a:pPr marL="990600" lvl="1" indent="-533400" eaLnBrk="1" hangingPunct="1">
              <a:buFontTx/>
              <a:buChar char="•"/>
            </a:pPr>
            <a:endParaRPr lang="en-US" altLang="en-US" sz="2000" dirty="0"/>
          </a:p>
          <a:p>
            <a:pPr marL="990600" lvl="1" indent="-533400" eaLnBrk="1" hangingPunct="1">
              <a:lnSpc>
                <a:spcPct val="70000"/>
              </a:lnSpc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3400" y="990600"/>
            <a:ext cx="7772400" cy="449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2057400" y="1066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057400" y="41148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362200" y="2743200"/>
            <a:ext cx="2286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819400" y="2514600"/>
            <a:ext cx="2286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352800" y="2362200"/>
            <a:ext cx="2286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886200" y="2057400"/>
            <a:ext cx="2286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419600" y="1828800"/>
            <a:ext cx="228600" cy="228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953000" y="1676400"/>
            <a:ext cx="228600" cy="2438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5486400" y="1524000"/>
            <a:ext cx="2286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524000" y="13716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5 ms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524000" y="1828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4 ms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1524000" y="2286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3 ms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1524000" y="2743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2 ms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524000" y="3124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1 ms</a:t>
            </a:r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2057400" y="2743200"/>
            <a:ext cx="44958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2133600" y="1524000"/>
            <a:ext cx="4343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6781800" y="259080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CC9900"/>
                </a:solidFill>
              </a:rPr>
              <a:t>Best-case time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6858000" y="137160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CC9900"/>
                </a:solidFill>
              </a:rPr>
              <a:t>Worst -case time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2209800" y="4267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/>
              <a:t>A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2667000" y="4267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/>
              <a:t>B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3200400" y="4267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/>
              <a:t>C</a:t>
            </a: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3733800" y="4267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/>
              <a:t>D</a:t>
            </a: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4343400" y="4267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/>
              <a:t>E</a:t>
            </a: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4876800" y="4267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/>
              <a:t>F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5486400" y="4267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/>
              <a:t>G</a:t>
            </a: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2819400" y="4648200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Input </a:t>
            </a: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auto">
          <a:xfrm>
            <a:off x="533400" y="1752600"/>
            <a:ext cx="6096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Running</a:t>
            </a:r>
          </a:p>
          <a:p>
            <a:pPr algn="ctr"/>
            <a:r>
              <a:rPr lang="en-US" altLang="en-US" sz="1400" b="1" dirty="0"/>
              <a:t>Time</a:t>
            </a:r>
          </a:p>
        </p:txBody>
      </p:sp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990600" y="5410200"/>
            <a:ext cx="7315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dirty="0"/>
              <a:t>Average-case time </a:t>
            </a:r>
            <a:r>
              <a:rPr lang="en-US" altLang="en-US" sz="1400" dirty="0"/>
              <a:t>=</a:t>
            </a: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>
            <a:off x="3124200" y="5410200"/>
            <a:ext cx="487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 time + B time+ ………..+G time</a:t>
            </a:r>
          </a:p>
        </p:txBody>
      </p:sp>
      <p:sp>
        <p:nvSpPr>
          <p:cNvPr id="55329" name="Rectangle 33"/>
          <p:cNvSpPr>
            <a:spLocks noChangeArrowheads="1"/>
          </p:cNvSpPr>
          <p:nvPr/>
        </p:nvSpPr>
        <p:spPr bwMode="auto">
          <a:xfrm>
            <a:off x="2819400" y="5638800"/>
            <a:ext cx="487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----------------------------------------------------</a:t>
            </a:r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3200400" y="5943600"/>
            <a:ext cx="487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7 ( total number of possible inputs 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u="sng" dirty="0">
                <a:latin typeface="Times New Roman" pitchFamily="18" charset="0"/>
                <a:cs typeface="Times New Roman" pitchFamily="18" charset="0"/>
              </a:rPr>
              <a:t>Asymptotic Notations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2578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en-US" sz="1800" dirty="0"/>
              <a:t>-&gt;</a:t>
            </a:r>
            <a:r>
              <a:rPr lang="en-US" altLang="en-US" sz="1800" b="1" dirty="0"/>
              <a:t>Asymptotic notation describes the behavior of functions for the large inputs</a:t>
            </a:r>
            <a:r>
              <a:rPr lang="en-US" altLang="en-US" sz="2000" b="1" dirty="0"/>
              <a:t>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2000" b="1" dirty="0"/>
              <a:t>1.Big Oh(</a:t>
            </a:r>
            <a:r>
              <a:rPr lang="en-US" altLang="en-US" sz="2000" b="1" i="1" dirty="0"/>
              <a:t>O)</a:t>
            </a:r>
            <a:r>
              <a:rPr lang="en-US" altLang="en-US" sz="2000" b="1" dirty="0"/>
              <a:t> </a:t>
            </a:r>
            <a:r>
              <a:rPr lang="en-US" altLang="en-US" sz="2000" dirty="0"/>
              <a:t>notation: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600" dirty="0"/>
              <a:t>The big oh notation describes an </a:t>
            </a:r>
            <a:r>
              <a:rPr lang="en-US" altLang="en-US" sz="1600" b="1" dirty="0"/>
              <a:t>upper bound </a:t>
            </a:r>
            <a:r>
              <a:rPr lang="en-US" altLang="en-US" sz="1600" dirty="0"/>
              <a:t>on the </a:t>
            </a:r>
            <a:r>
              <a:rPr lang="en-US" altLang="en-US" sz="1600" b="1" dirty="0"/>
              <a:t>asymptotic growth rate </a:t>
            </a:r>
            <a:r>
              <a:rPr lang="en-US" altLang="en-US" sz="1600" dirty="0"/>
              <a:t>of the function</a:t>
            </a:r>
            <a:r>
              <a:rPr lang="en-US" altLang="en-US" sz="1600" dirty="0">
                <a:solidFill>
                  <a:srgbClr val="FF3399"/>
                </a:solidFill>
              </a:rPr>
              <a:t> </a:t>
            </a:r>
            <a:r>
              <a:rPr lang="en-US" altLang="en-US" sz="1600" b="1" dirty="0"/>
              <a:t>f.</a:t>
            </a:r>
          </a:p>
          <a:p>
            <a:pPr eaLnBrk="1" hangingPunct="1">
              <a:buFontTx/>
              <a:buNone/>
            </a:pPr>
            <a:r>
              <a:rPr lang="en-US" altLang="zh-TW" sz="2400" b="1" dirty="0">
                <a:ea typeface="新細明體" panose="02020500000000000000" pitchFamily="18" charset="-120"/>
              </a:rPr>
              <a:t>      </a:t>
            </a:r>
            <a:r>
              <a:rPr lang="en-US" altLang="zh-TW" sz="2000" b="1" dirty="0">
                <a:ea typeface="新細明體" panose="02020500000000000000" pitchFamily="18" charset="-120"/>
              </a:rPr>
              <a:t>Definition</a:t>
            </a:r>
            <a:r>
              <a:rPr lang="en-US" altLang="zh-TW" sz="2000" dirty="0">
                <a:ea typeface="新細明體" panose="02020500000000000000" pitchFamily="18" charset="-120"/>
              </a:rPr>
              <a:t>: [Big “oh’’] 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f(</a:t>
            </a:r>
            <a:r>
              <a:rPr lang="en-US" altLang="zh-TW" sz="2000" i="1" dirty="0"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ea typeface="新細明體" panose="02020500000000000000" pitchFamily="18" charset="-120"/>
              </a:rPr>
              <a:t>) = O(g(</a:t>
            </a:r>
            <a:r>
              <a:rPr lang="en-US" altLang="zh-TW" sz="2000" i="1" dirty="0"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ea typeface="新細明體" panose="02020500000000000000" pitchFamily="18" charset="-120"/>
              </a:rPr>
              <a:t>)) 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(read as “</a:t>
            </a:r>
            <a:r>
              <a:rPr lang="en-US" altLang="zh-TW" sz="1800" i="1" dirty="0">
                <a:ea typeface="新細明體" panose="02020500000000000000" pitchFamily="18" charset="-120"/>
              </a:rPr>
              <a:t>f</a:t>
            </a:r>
            <a:r>
              <a:rPr lang="en-US" altLang="zh-TW" sz="1800" dirty="0">
                <a:ea typeface="新細明體" panose="02020500000000000000" pitchFamily="18" charset="-120"/>
              </a:rPr>
              <a:t> of </a:t>
            </a:r>
            <a:r>
              <a:rPr lang="en-US" altLang="zh-TW" sz="1800" i="1" dirty="0">
                <a:ea typeface="新細明體" panose="02020500000000000000" pitchFamily="18" charset="-120"/>
              </a:rPr>
              <a:t>n</a:t>
            </a:r>
            <a:r>
              <a:rPr lang="en-US" altLang="zh-TW" sz="1800" dirty="0">
                <a:ea typeface="新細明體" panose="02020500000000000000" pitchFamily="18" charset="-120"/>
              </a:rPr>
              <a:t> is big oh of </a:t>
            </a:r>
            <a:r>
              <a:rPr lang="en-US" altLang="zh-TW" sz="1800" i="1" dirty="0">
                <a:ea typeface="新細明體" panose="02020500000000000000" pitchFamily="18" charset="-120"/>
              </a:rPr>
              <a:t>g</a:t>
            </a:r>
            <a:r>
              <a:rPr lang="en-US" altLang="zh-TW" sz="1800" dirty="0">
                <a:ea typeface="新細明體" panose="02020500000000000000" pitchFamily="18" charset="-120"/>
              </a:rPr>
              <a:t> of </a:t>
            </a:r>
            <a:r>
              <a:rPr lang="en-US" altLang="zh-TW" sz="1800" i="1" dirty="0">
                <a:ea typeface="新細明體" panose="02020500000000000000" pitchFamily="18" charset="-120"/>
              </a:rPr>
              <a:t>n</a:t>
            </a:r>
            <a:r>
              <a:rPr lang="en-US" altLang="zh-TW" sz="1800" dirty="0">
                <a:ea typeface="新細明體" panose="02020500000000000000" pitchFamily="18" charset="-120"/>
              </a:rPr>
              <a:t>”) </a:t>
            </a:r>
            <a:r>
              <a:rPr lang="en-US" altLang="zh-TW" sz="2000" dirty="0" err="1">
                <a:ea typeface="新細明體" panose="02020500000000000000" pitchFamily="18" charset="-120"/>
              </a:rPr>
              <a:t>iff</a:t>
            </a:r>
            <a:r>
              <a:rPr lang="en-US" altLang="zh-TW" sz="2000" dirty="0">
                <a:ea typeface="新細明體" panose="02020500000000000000" pitchFamily="18" charset="-120"/>
              </a:rPr>
              <a:t> there exist positive constants ‘c’ and n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0</a:t>
            </a:r>
            <a:r>
              <a:rPr lang="en-US" altLang="zh-TW" sz="2000" dirty="0">
                <a:ea typeface="新細明體" panose="02020500000000000000" pitchFamily="18" charset="-120"/>
              </a:rPr>
              <a:t> such that </a:t>
            </a:r>
          </a:p>
          <a:p>
            <a:pPr lvl="1" eaLnBrk="1" hangingPunct="1">
              <a:buFontTx/>
              <a:buNone/>
            </a:pPr>
            <a:r>
              <a:rPr lang="en-US" altLang="zh-TW" sz="2400" b="1" dirty="0">
                <a:ea typeface="新細明體" panose="02020500000000000000" pitchFamily="18" charset="-120"/>
              </a:rPr>
              <a:t>    f(</a:t>
            </a:r>
            <a:r>
              <a:rPr lang="en-US" altLang="zh-TW" sz="2400" b="1" i="1" dirty="0">
                <a:ea typeface="新細明體" panose="02020500000000000000" pitchFamily="18" charset="-120"/>
              </a:rPr>
              <a:t>n</a:t>
            </a:r>
            <a:r>
              <a:rPr lang="en-US" altLang="zh-TW" sz="2400" b="1" dirty="0">
                <a:ea typeface="新細明體" panose="02020500000000000000" pitchFamily="18" charset="-120"/>
              </a:rPr>
              <a:t>) </a:t>
            </a:r>
            <a:r>
              <a:rPr lang="en-US" altLang="zh-TW" sz="2400" b="1" dirty="0">
                <a:ea typeface="新細明體" panose="02020500000000000000" pitchFamily="18" charset="-120"/>
                <a:sym typeface="Symbol" panose="05050102010706020507" pitchFamily="18" charset="2"/>
              </a:rPr>
              <a:t> cg(</a:t>
            </a:r>
            <a:r>
              <a:rPr lang="en-US" altLang="zh-TW" sz="2400" b="1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2400" b="1" dirty="0">
                <a:ea typeface="新細明體" panose="02020500000000000000" pitchFamily="18" charset="-120"/>
                <a:sym typeface="Symbol" panose="05050102010706020507" pitchFamily="18" charset="2"/>
              </a:rPr>
              <a:t>)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 for all n, n  n</a:t>
            </a:r>
            <a:r>
              <a:rPr lang="en-US" altLang="zh-TW" sz="2000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60420" name="Picture 4" descr="graph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87475"/>
            <a:ext cx="36290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5181600" y="10668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Running</a:t>
            </a:r>
          </a:p>
          <a:p>
            <a:pPr algn="ctr"/>
            <a:r>
              <a:rPr lang="en-US" altLang="en-US" sz="1400" b="1" dirty="0"/>
              <a:t>Time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3238"/>
            <a:ext cx="8229600" cy="6049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definition states that the function f(n) is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at most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 times the function g(n) except when n is smaller than 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baseline="-25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In other words, </a:t>
            </a:r>
            <a:r>
              <a:rPr lang="en-US" altLang="en-US" sz="24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 grows slower than or same rate as g(n).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When providing an upper –bound function g for f, we normally use a single term in n.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b="1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f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</a:t>
            </a:r>
            <a:r>
              <a:rPr lang="en-US" altLang="zh-TW" sz="24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= 3n+2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3n + 2 &lt;= 4n, for all n &gt;= 2, </a:t>
            </a: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3n + 2 =  (</a:t>
            </a:r>
            <a:r>
              <a:rPr lang="en-US" altLang="zh-TW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</a:t>
            </a:r>
            <a:b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</a:br>
            <a:endParaRPr lang="en-US" altLang="zh-TW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f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</a:t>
            </a:r>
            <a:r>
              <a:rPr lang="en-US" altLang="zh-TW" sz="24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= 10n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 &lt;= 11n</a:t>
            </a:r>
            <a:r>
              <a:rPr lang="en-US" altLang="zh-TW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, for all n &gt;= 5, </a:t>
            </a: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 </a:t>
            </a: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 = </a:t>
            </a: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 (</a:t>
            </a:r>
            <a:r>
              <a:rPr lang="en-US" altLang="zh-TW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</a:t>
            </a:r>
            <a:br>
              <a:rPr lang="en-US" altLang="zh-TW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</a:br>
            <a:endParaRPr lang="en-US" altLang="zh-TW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f(n)=6*2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+n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=O(2</a:t>
            </a:r>
            <a:r>
              <a:rPr lang="en-US" altLang="zh-TW" sz="2400" i="1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	/* 6*2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+n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2 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7*2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for n4 */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It also possible to write </a:t>
            </a:r>
            <a:r>
              <a:rPr lang="en-US" altLang="zh-TW" sz="24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4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4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  <a:r>
              <a:rPr lang="en-US" altLang="zh-TW" sz="24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= O(n</a:t>
            </a:r>
            <a:r>
              <a:rPr lang="en-US" altLang="zh-TW" sz="24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 since 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&lt;=7n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3 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for n&gt;=2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Although </a:t>
            </a:r>
            <a:r>
              <a:rPr lang="en-US" altLang="zh-TW" sz="24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is an upper bound for 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, it is not a tight upper bound; we can find a smaller function (</a:t>
            </a:r>
            <a:r>
              <a:rPr lang="en-US" altLang="zh-TW" sz="24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4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4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that satisfies big oh relation.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400" dirty="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4876800" cy="5668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en-US" sz="2800" b="1" i="1" dirty="0"/>
              <a:t>2.Omega</a:t>
            </a:r>
            <a:r>
              <a:rPr lang="en-US" altLang="en-US" sz="2800" i="1" dirty="0"/>
              <a:t> </a:t>
            </a:r>
            <a:r>
              <a:rPr lang="en-US" altLang="en-US" sz="2800" b="1" i="1" dirty="0"/>
              <a:t>(</a:t>
            </a:r>
            <a:r>
              <a:rPr lang="en-US" altLang="en-US" sz="2800" b="1" dirty="0">
                <a:sym typeface="Symbol" panose="05050102010706020507" pitchFamily="18" charset="2"/>
              </a:rPr>
              <a:t>)</a:t>
            </a:r>
            <a:r>
              <a:rPr lang="en-US" altLang="en-US" sz="2800" i="1" dirty="0"/>
              <a:t> </a:t>
            </a:r>
            <a:r>
              <a:rPr lang="en-US" altLang="en-US" sz="2800" dirty="0"/>
              <a:t>notation: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600" dirty="0"/>
              <a:t>The omega notation describes a </a:t>
            </a:r>
            <a:r>
              <a:rPr lang="en-US" altLang="en-US" sz="1600" dirty="0">
                <a:solidFill>
                  <a:srgbClr val="FF3399"/>
                </a:solidFill>
              </a:rPr>
              <a:t>lower bound</a:t>
            </a:r>
            <a:r>
              <a:rPr lang="en-US" altLang="en-US" sz="1600" dirty="0"/>
              <a:t> on the </a:t>
            </a:r>
            <a:r>
              <a:rPr lang="en-US" altLang="en-US" sz="1600" dirty="0">
                <a:solidFill>
                  <a:srgbClr val="FF3399"/>
                </a:solidFill>
              </a:rPr>
              <a:t>asymptotic growth rate</a:t>
            </a:r>
            <a:r>
              <a:rPr lang="en-US" altLang="en-US" sz="1600" dirty="0"/>
              <a:t> of the function</a:t>
            </a:r>
            <a:r>
              <a:rPr lang="en-US" altLang="en-US" sz="1600" dirty="0">
                <a:solidFill>
                  <a:srgbClr val="FF3399"/>
                </a:solidFill>
              </a:rPr>
              <a:t> f</a:t>
            </a:r>
            <a:r>
              <a:rPr lang="en-US" altLang="en-US" sz="16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zh-TW" b="1" dirty="0">
                <a:ea typeface="新細明體" panose="02020500000000000000" pitchFamily="18" charset="-120"/>
              </a:rPr>
              <a:t> </a:t>
            </a:r>
            <a:r>
              <a:rPr lang="en-US" altLang="zh-TW" sz="2400" b="1" dirty="0">
                <a:ea typeface="新細明體" panose="02020500000000000000" pitchFamily="18" charset="-120"/>
              </a:rPr>
              <a:t>Definition:</a:t>
            </a:r>
            <a:r>
              <a:rPr lang="en-US" altLang="zh-TW" sz="2400" dirty="0">
                <a:ea typeface="新細明體" panose="02020500000000000000" pitchFamily="18" charset="-120"/>
              </a:rPr>
              <a:t> [Omega]</a:t>
            </a:r>
          </a:p>
          <a:p>
            <a:pPr lvl="1" eaLnBrk="1" hangingPunct="1"/>
            <a:r>
              <a:rPr lang="en-US" altLang="zh-TW" sz="2400" i="1" dirty="0">
                <a:ea typeface="新細明體" panose="02020500000000000000" pitchFamily="18" charset="-120"/>
              </a:rPr>
              <a:t>f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ea typeface="新細明體" panose="02020500000000000000" pitchFamily="18" charset="-120"/>
              </a:rPr>
              <a:t>n</a:t>
            </a:r>
            <a:r>
              <a:rPr lang="en-US" altLang="zh-TW" sz="2400" dirty="0">
                <a:ea typeface="新細明體" panose="02020500000000000000" pitchFamily="18" charset="-120"/>
              </a:rPr>
              <a:t>) =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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ea typeface="新細明體" panose="02020500000000000000" pitchFamily="18" charset="-120"/>
              </a:rPr>
              <a:t>g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ea typeface="新細明體" panose="02020500000000000000" pitchFamily="18" charset="-120"/>
              </a:rPr>
              <a:t>n</a:t>
            </a:r>
            <a:r>
              <a:rPr lang="en-US" altLang="zh-TW" sz="2400" dirty="0">
                <a:ea typeface="新細明體" panose="02020500000000000000" pitchFamily="18" charset="-120"/>
              </a:rPr>
              <a:t>))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 (read as “</a:t>
            </a:r>
            <a:r>
              <a:rPr lang="en-US" altLang="zh-TW" sz="2400" i="1" dirty="0">
                <a:ea typeface="新細明體" panose="02020500000000000000" pitchFamily="18" charset="-120"/>
              </a:rPr>
              <a:t>f</a:t>
            </a:r>
            <a:r>
              <a:rPr lang="en-US" altLang="zh-TW" sz="2400" dirty="0">
                <a:ea typeface="新細明體" panose="02020500000000000000" pitchFamily="18" charset="-120"/>
              </a:rPr>
              <a:t> of </a:t>
            </a:r>
            <a:r>
              <a:rPr lang="en-US" altLang="zh-TW" sz="2400" i="1" dirty="0">
                <a:ea typeface="新細明體" panose="02020500000000000000" pitchFamily="18" charset="-120"/>
              </a:rPr>
              <a:t>n</a:t>
            </a:r>
            <a:r>
              <a:rPr lang="en-US" altLang="zh-TW" sz="2400" dirty="0">
                <a:ea typeface="新細明體" panose="02020500000000000000" pitchFamily="18" charset="-120"/>
              </a:rPr>
              <a:t> is omega of </a:t>
            </a:r>
            <a:r>
              <a:rPr lang="en-US" altLang="zh-TW" sz="2400" i="1" dirty="0">
                <a:ea typeface="新細明體" panose="02020500000000000000" pitchFamily="18" charset="-120"/>
              </a:rPr>
              <a:t>g</a:t>
            </a:r>
            <a:r>
              <a:rPr lang="en-US" altLang="zh-TW" sz="2400" dirty="0">
                <a:ea typeface="新細明體" panose="02020500000000000000" pitchFamily="18" charset="-120"/>
              </a:rPr>
              <a:t> of </a:t>
            </a:r>
            <a:r>
              <a:rPr lang="en-US" altLang="zh-TW" sz="2400" i="1" dirty="0">
                <a:ea typeface="新細明體" panose="02020500000000000000" pitchFamily="18" charset="-120"/>
              </a:rPr>
              <a:t>n</a:t>
            </a:r>
            <a:r>
              <a:rPr lang="en-US" altLang="zh-TW" sz="2400" dirty="0">
                <a:ea typeface="新細明體" panose="02020500000000000000" pitchFamily="18" charset="-120"/>
              </a:rPr>
              <a:t>”) </a:t>
            </a:r>
          </a:p>
          <a:p>
            <a:pPr lvl="1" eaLnBrk="1" hangingPunct="1"/>
            <a:r>
              <a:rPr lang="en-US" altLang="zh-TW" sz="2400" dirty="0" err="1">
                <a:ea typeface="新細明體" panose="02020500000000000000" pitchFamily="18" charset="-120"/>
              </a:rPr>
              <a:t>iff</a:t>
            </a:r>
            <a:r>
              <a:rPr lang="en-US" altLang="zh-TW" sz="2400" dirty="0">
                <a:ea typeface="新細明體" panose="02020500000000000000" pitchFamily="18" charset="-120"/>
              </a:rPr>
              <a:t> there exist positive constants </a:t>
            </a:r>
            <a:r>
              <a:rPr lang="en-US" altLang="zh-TW" sz="2400" i="1" dirty="0">
                <a:ea typeface="新細明體" panose="02020500000000000000" pitchFamily="18" charset="-120"/>
              </a:rPr>
              <a:t>c</a:t>
            </a:r>
            <a:r>
              <a:rPr lang="en-US" altLang="zh-TW" sz="2400" dirty="0">
                <a:ea typeface="新細明體" panose="02020500000000000000" pitchFamily="18" charset="-120"/>
              </a:rPr>
              <a:t> and </a:t>
            </a:r>
            <a:r>
              <a:rPr lang="en-US" altLang="zh-TW" sz="2400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2400" i="1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0</a:t>
            </a:r>
            <a:r>
              <a:rPr lang="en-US" altLang="zh-TW" sz="2400" dirty="0">
                <a:ea typeface="新細明體" panose="02020500000000000000" pitchFamily="18" charset="-120"/>
              </a:rPr>
              <a:t> such that</a:t>
            </a:r>
          </a:p>
          <a:p>
            <a:pPr lvl="1" eaLnBrk="1" hangingPunct="1"/>
            <a:r>
              <a:rPr lang="en-US" altLang="zh-TW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f</a:t>
            </a:r>
            <a:r>
              <a:rPr lang="en-US" altLang="zh-TW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</a:t>
            </a:r>
            <a:r>
              <a:rPr lang="en-US" altLang="zh-TW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</a:t>
            </a:r>
            <a:r>
              <a:rPr lang="en-US" altLang="zh-TW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 </a:t>
            </a:r>
            <a:r>
              <a:rPr lang="en-US" altLang="zh-TW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cg</a:t>
            </a:r>
            <a:r>
              <a:rPr lang="en-US" altLang="zh-TW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zh-TW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 for all </a:t>
            </a:r>
            <a:r>
              <a:rPr lang="en-US" altLang="zh-TW" sz="2400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,</a:t>
            </a:r>
          </a:p>
          <a:p>
            <a:pPr lvl="1" eaLnBrk="1" hangingPunct="1"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   </a:t>
            </a:r>
            <a:r>
              <a:rPr lang="en-US" altLang="zh-TW" sz="2400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  </a:t>
            </a:r>
            <a:r>
              <a:rPr lang="en-US" altLang="zh-TW" sz="2400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2400" i="1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0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63491" name="Picture 5" descr="graph_Om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096963"/>
            <a:ext cx="38004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4876800" y="6096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Running</a:t>
            </a:r>
          </a:p>
          <a:p>
            <a:pPr algn="ctr"/>
            <a:r>
              <a:rPr lang="en-US" altLang="en-US" sz="1400" b="1" dirty="0"/>
              <a:t>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pPr marL="1168400" lvl="1" indent="-711200" eaLnBrk="1" hangingPunct="1">
              <a:lnSpc>
                <a:spcPct val="80000"/>
              </a:lnSpc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eaLnBrk="1" hangingPunct="1">
              <a:lnSpc>
                <a:spcPct val="80000"/>
              </a:lnSpc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i).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data types of variables are not explicitly declared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524000" lvl="2" indent="-609600" eaLnBrk="1" hangingPunct="1">
              <a:lnSpc>
                <a:spcPct val="80000"/>
              </a:lnSpc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eaLnBrk="1" hangingPunct="1">
              <a:lnSpc>
                <a:spcPct val="80000"/>
              </a:lnSpc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ii). The types will be clear from the context. </a:t>
            </a:r>
          </a:p>
          <a:p>
            <a:pPr marL="1524000" lvl="2" indent="-609600" eaLnBrk="1" hangingPunct="1">
              <a:lnSpc>
                <a:spcPct val="80000"/>
              </a:lnSpc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algn="just" eaLnBrk="1" hangingPunct="1">
              <a:lnSpc>
                <a:spcPct val="80000"/>
              </a:lnSpc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iii). Whether a variable is global or local to a function will also be clear from  the context. </a:t>
            </a:r>
          </a:p>
          <a:p>
            <a:pPr marL="1524000" lvl="2" indent="-609600" algn="just" eaLnBrk="1" hangingPunct="1">
              <a:lnSpc>
                <a:spcPct val="80000"/>
              </a:lnSpc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eaLnBrk="1" hangingPunct="1">
              <a:lnSpc>
                <a:spcPct val="80000"/>
              </a:lnSpc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iv). We assume simple data types such as integer, float, char, boolean, and so on. </a:t>
            </a:r>
          </a:p>
          <a:p>
            <a:pPr marL="1524000" lvl="2" indent="-609600" eaLnBrk="1" hangingPunct="1">
              <a:lnSpc>
                <a:spcPct val="80000"/>
              </a:lnSpc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eaLnBrk="1" hangingPunct="1">
              <a:lnSpc>
                <a:spcPct val="80000"/>
              </a:lnSpc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v). Compound data types can be formed with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records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definition states that the function f(n) is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at least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c times the function g(n) except when n is smaller than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000" baseline="-25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i="1" dirty="0">
                <a:latin typeface="Times New Roman" pitchFamily="18" charset="0"/>
                <a:cs typeface="Times New Roman" pitchFamily="18" charset="0"/>
              </a:rPr>
              <a:t>In other words , </a:t>
            </a:r>
            <a:r>
              <a:rPr lang="en-US" altLang="en-US" sz="20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f(n)</a:t>
            </a:r>
            <a:r>
              <a:rPr lang="en-US" alt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grows faster than or same rate as” g(n).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Examples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f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</a:t>
            </a:r>
            <a:r>
              <a:rPr lang="en-US" altLang="zh-TW" sz="18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= 3n+2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3n + 2 &gt;= 3n, for all n &gt;= 1, 3n + 2 =  (</a:t>
            </a:r>
            <a:r>
              <a:rPr lang="en-US" altLang="zh-TW" sz="18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</a:t>
            </a:r>
            <a:b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</a:br>
            <a:endParaRPr lang="en-US" altLang="zh-TW" sz="18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f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</a:t>
            </a:r>
            <a:r>
              <a:rPr lang="en-US" altLang="zh-TW" sz="18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= 10n</a:t>
            </a:r>
            <a:r>
              <a:rPr lang="en-US" altLang="zh-TW" sz="18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18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 &gt;= n</a:t>
            </a:r>
            <a:r>
              <a:rPr lang="en-US" altLang="zh-TW" sz="18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, for all n &gt;= 1, 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 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18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 = 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 (</a:t>
            </a:r>
            <a:r>
              <a:rPr lang="en-US" altLang="zh-TW" sz="18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18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</a:t>
            </a:r>
            <a:br>
              <a:rPr lang="en-US" altLang="zh-TW" sz="18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</a:br>
            <a:endParaRPr lang="en-US" altLang="zh-TW" sz="18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It also possible to write 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0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= 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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(n)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 since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&gt;=n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for n&gt;=0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Although 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is a lower bound for 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0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, it is not a tight lower bound; we can find a larger function (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0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that satisfies omega  relation.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20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But, we can not write 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0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  <a:r>
              <a:rPr lang="en-US" altLang="zh-TW" sz="20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= 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</a:t>
            </a:r>
            <a:r>
              <a:rPr lang="en-US" altLang="en-US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(n</a:t>
            </a:r>
            <a:r>
              <a:rPr lang="en-US" altLang="en-US" sz="2000" baseline="30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en-US" sz="2000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),</a:t>
            </a:r>
            <a:r>
              <a:rPr lang="en-US" altLang="en-US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 since it does not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satisfy the omega relation for sufficiently large input.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zh-TW" sz="1800" dirty="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4800600" cy="5668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en-US" b="1" i="1" dirty="0"/>
              <a:t>3.Theta</a:t>
            </a:r>
            <a:r>
              <a:rPr lang="en-US" altLang="en-US" i="1" dirty="0"/>
              <a:t> </a:t>
            </a:r>
            <a:r>
              <a:rPr lang="en-US" altLang="en-US" b="1" i="1" dirty="0"/>
              <a:t>(</a:t>
            </a:r>
            <a:r>
              <a:rPr lang="en-US" altLang="zh-TW" dirty="0">
                <a:ea typeface="新細明體" panose="02020500000000000000" pitchFamily="18" charset="-120"/>
                <a:sym typeface="Symbol" panose="05050102010706020507" pitchFamily="18" charset="2"/>
              </a:rPr>
              <a:t></a:t>
            </a:r>
            <a:r>
              <a:rPr lang="en-US" altLang="en-US" b="1" dirty="0">
                <a:sym typeface="Symbol" panose="05050102010706020507" pitchFamily="18" charset="2"/>
              </a:rPr>
              <a:t>)</a:t>
            </a:r>
            <a:r>
              <a:rPr lang="en-US" altLang="en-US" i="1" dirty="0"/>
              <a:t> </a:t>
            </a:r>
            <a:r>
              <a:rPr lang="en-US" altLang="en-US" dirty="0"/>
              <a:t>notation: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600" dirty="0"/>
              <a:t>The Theta notation describes </a:t>
            </a:r>
            <a:r>
              <a:rPr lang="en-US" altLang="en-US" sz="1600" b="1" dirty="0"/>
              <a:t>a tight bound </a:t>
            </a:r>
            <a:r>
              <a:rPr lang="en-US" altLang="en-US" sz="1600" dirty="0"/>
              <a:t>on the </a:t>
            </a:r>
            <a:r>
              <a:rPr lang="en-US" altLang="en-US" sz="1600" b="1" dirty="0"/>
              <a:t>asymptotic growth rate </a:t>
            </a:r>
            <a:r>
              <a:rPr lang="en-US" altLang="en-US" sz="1600" dirty="0"/>
              <a:t>of the function</a:t>
            </a:r>
            <a:r>
              <a:rPr lang="en-US" altLang="en-US" sz="1600" dirty="0">
                <a:solidFill>
                  <a:srgbClr val="FF3399"/>
                </a:solidFill>
              </a:rPr>
              <a:t> </a:t>
            </a:r>
            <a:r>
              <a:rPr lang="en-US" altLang="en-US" sz="1800" b="1" dirty="0"/>
              <a:t>f</a:t>
            </a:r>
            <a:r>
              <a:rPr lang="en-US" altLang="en-US" sz="16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zh-TW" sz="3600" b="1" dirty="0">
                <a:ea typeface="新細明體" panose="02020500000000000000" pitchFamily="18" charset="-120"/>
              </a:rPr>
              <a:t> </a:t>
            </a:r>
            <a:r>
              <a:rPr lang="en-US" altLang="zh-TW" sz="2800" b="1" dirty="0">
                <a:ea typeface="新細明體" panose="02020500000000000000" pitchFamily="18" charset="-120"/>
              </a:rPr>
              <a:t>Definition:</a:t>
            </a:r>
            <a:r>
              <a:rPr lang="en-US" altLang="zh-TW" sz="2800" dirty="0">
                <a:ea typeface="新細明體" panose="02020500000000000000" pitchFamily="18" charset="-120"/>
              </a:rPr>
              <a:t> [Theta]</a:t>
            </a:r>
          </a:p>
          <a:p>
            <a:pPr lvl="1" eaLnBrk="1" hangingPunct="1"/>
            <a:r>
              <a:rPr lang="en-US" altLang="zh-TW" sz="1800" b="1" i="1" dirty="0">
                <a:ea typeface="新細明體" panose="02020500000000000000" pitchFamily="18" charset="-120"/>
              </a:rPr>
              <a:t>f</a:t>
            </a:r>
            <a:r>
              <a:rPr lang="en-US" altLang="zh-TW" sz="1800" b="1" dirty="0">
                <a:ea typeface="新細明體" panose="02020500000000000000" pitchFamily="18" charset="-120"/>
              </a:rPr>
              <a:t>(</a:t>
            </a:r>
            <a:r>
              <a:rPr lang="en-US" altLang="zh-TW" sz="1800" b="1" i="1" dirty="0">
                <a:ea typeface="新細明體" panose="02020500000000000000" pitchFamily="18" charset="-120"/>
              </a:rPr>
              <a:t>n</a:t>
            </a:r>
            <a:r>
              <a:rPr lang="en-US" altLang="zh-TW" sz="1800" b="1" dirty="0">
                <a:ea typeface="新細明體" panose="02020500000000000000" pitchFamily="18" charset="-120"/>
              </a:rPr>
              <a:t>) = </a:t>
            </a:r>
            <a:r>
              <a:rPr lang="en-US" altLang="zh-TW" sz="1800" b="1" dirty="0">
                <a:ea typeface="新細明體" panose="02020500000000000000" pitchFamily="18" charset="-120"/>
                <a:sym typeface="Symbol" panose="05050102010706020507" pitchFamily="18" charset="2"/>
              </a:rPr>
              <a:t></a:t>
            </a:r>
            <a:r>
              <a:rPr lang="en-US" altLang="zh-TW" sz="1800" b="1" dirty="0">
                <a:ea typeface="新細明體" panose="02020500000000000000" pitchFamily="18" charset="-120"/>
              </a:rPr>
              <a:t>(</a:t>
            </a:r>
            <a:r>
              <a:rPr lang="en-US" altLang="zh-TW" sz="1800" b="1" i="1" dirty="0">
                <a:ea typeface="新細明體" panose="02020500000000000000" pitchFamily="18" charset="-120"/>
              </a:rPr>
              <a:t>g</a:t>
            </a:r>
            <a:r>
              <a:rPr lang="en-US" altLang="zh-TW" sz="1800" b="1" dirty="0">
                <a:ea typeface="新細明體" panose="02020500000000000000" pitchFamily="18" charset="-120"/>
              </a:rPr>
              <a:t>(</a:t>
            </a:r>
            <a:r>
              <a:rPr lang="en-US" altLang="zh-TW" sz="1800" b="1" i="1" dirty="0">
                <a:ea typeface="新細明體" panose="02020500000000000000" pitchFamily="18" charset="-120"/>
              </a:rPr>
              <a:t>n</a:t>
            </a:r>
            <a:r>
              <a:rPr lang="en-US" altLang="zh-TW" sz="1800" b="1" dirty="0">
                <a:ea typeface="新細明體" panose="02020500000000000000" pitchFamily="18" charset="-120"/>
              </a:rPr>
              <a:t>)) 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(read as “</a:t>
            </a:r>
            <a:r>
              <a:rPr lang="en-US" altLang="zh-TW" sz="1800" i="1" dirty="0">
                <a:ea typeface="新細明體" panose="02020500000000000000" pitchFamily="18" charset="-120"/>
              </a:rPr>
              <a:t>f</a:t>
            </a:r>
            <a:r>
              <a:rPr lang="en-US" altLang="zh-TW" sz="1800" dirty="0">
                <a:ea typeface="新細明體" panose="02020500000000000000" pitchFamily="18" charset="-120"/>
              </a:rPr>
              <a:t> of </a:t>
            </a:r>
            <a:r>
              <a:rPr lang="en-US" altLang="zh-TW" sz="1800" i="1" dirty="0">
                <a:ea typeface="新細明體" panose="02020500000000000000" pitchFamily="18" charset="-120"/>
              </a:rPr>
              <a:t>n</a:t>
            </a:r>
            <a:r>
              <a:rPr lang="en-US" altLang="zh-TW" sz="1800" dirty="0">
                <a:ea typeface="新細明體" panose="02020500000000000000" pitchFamily="18" charset="-120"/>
              </a:rPr>
              <a:t> is theta of </a:t>
            </a:r>
            <a:r>
              <a:rPr lang="en-US" altLang="zh-TW" sz="1800" i="1" dirty="0">
                <a:ea typeface="新細明體" panose="02020500000000000000" pitchFamily="18" charset="-120"/>
              </a:rPr>
              <a:t>g</a:t>
            </a:r>
            <a:r>
              <a:rPr lang="en-US" altLang="zh-TW" sz="1800" dirty="0">
                <a:ea typeface="新細明體" panose="02020500000000000000" pitchFamily="18" charset="-120"/>
              </a:rPr>
              <a:t> of </a:t>
            </a:r>
            <a:r>
              <a:rPr lang="en-US" altLang="zh-TW" sz="1800" i="1" dirty="0">
                <a:ea typeface="新細明體" panose="02020500000000000000" pitchFamily="18" charset="-120"/>
              </a:rPr>
              <a:t>n</a:t>
            </a:r>
            <a:r>
              <a:rPr lang="en-US" altLang="zh-TW" sz="1800" dirty="0">
                <a:ea typeface="新細明體" panose="02020500000000000000" pitchFamily="18" charset="-120"/>
              </a:rPr>
              <a:t>”) ]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iff</a:t>
            </a:r>
            <a:r>
              <a:rPr lang="en-US" altLang="zh-TW" sz="1800" dirty="0">
                <a:ea typeface="新細明體" panose="02020500000000000000" pitchFamily="18" charset="-120"/>
              </a:rPr>
              <a:t> there exist positive constants </a:t>
            </a:r>
            <a:r>
              <a:rPr lang="en-US" altLang="zh-TW" sz="1800" i="1" dirty="0">
                <a:ea typeface="新細明體" panose="02020500000000000000" pitchFamily="18" charset="-120"/>
              </a:rPr>
              <a:t>c</a:t>
            </a:r>
            <a:r>
              <a:rPr lang="en-US" altLang="zh-TW" sz="1800" i="1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1800" i="1" dirty="0">
                <a:ea typeface="新細明體" panose="02020500000000000000" pitchFamily="18" charset="-120"/>
              </a:rPr>
              <a:t>, c</a:t>
            </a:r>
            <a:r>
              <a:rPr lang="en-US" altLang="zh-TW" sz="1800" i="1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1800" i="1" dirty="0">
                <a:ea typeface="新細明體" panose="02020500000000000000" pitchFamily="18" charset="-120"/>
              </a:rPr>
              <a:t>,</a:t>
            </a:r>
            <a:r>
              <a:rPr lang="en-US" altLang="zh-TW" sz="1800" dirty="0">
                <a:ea typeface="新細明體" panose="02020500000000000000" pitchFamily="18" charset="-120"/>
              </a:rPr>
              <a:t> and </a:t>
            </a:r>
            <a:r>
              <a:rPr lang="en-US" altLang="zh-TW" sz="1800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1800" i="1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0</a:t>
            </a:r>
            <a:r>
              <a:rPr lang="en-US" altLang="zh-TW" sz="1800" dirty="0">
                <a:ea typeface="新細明體" panose="02020500000000000000" pitchFamily="18" charset="-120"/>
              </a:rPr>
              <a:t> such that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 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b="1" i="1" baseline="-25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g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  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f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 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c</a:t>
            </a:r>
            <a:r>
              <a:rPr lang="en-US" altLang="zh-TW" sz="2400" b="1" i="1" baseline="-25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g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US" altLang="zh-TW" sz="2400" b="1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 </a:t>
            </a:r>
            <a:r>
              <a:rPr lang="en-US" altLang="zh-TW" sz="1800" dirty="0">
                <a:ea typeface="新細明體" panose="02020500000000000000" pitchFamily="18" charset="-120"/>
                <a:sym typeface="Symbol" panose="05050102010706020507" pitchFamily="18" charset="2"/>
              </a:rPr>
              <a:t>for all </a:t>
            </a:r>
            <a:r>
              <a:rPr lang="en-US" altLang="zh-TW" sz="1800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1800" dirty="0">
                <a:ea typeface="新細明體" panose="02020500000000000000" pitchFamily="18" charset="-120"/>
                <a:sym typeface="Symbol" panose="05050102010706020507" pitchFamily="18" charset="2"/>
              </a:rPr>
              <a:t>,</a:t>
            </a:r>
          </a:p>
          <a:p>
            <a:pPr lvl="1" eaLnBrk="1" hangingPunct="1">
              <a:buNone/>
            </a:pPr>
            <a:r>
              <a:rPr lang="en-US" altLang="zh-TW" sz="1800" dirty="0">
                <a:ea typeface="新細明體" panose="02020500000000000000" pitchFamily="18" charset="-120"/>
                <a:sym typeface="Symbol" panose="05050102010706020507" pitchFamily="18" charset="2"/>
              </a:rPr>
              <a:t>       </a:t>
            </a:r>
            <a:r>
              <a:rPr lang="en-US" altLang="zh-TW" sz="1800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1800" dirty="0">
                <a:ea typeface="新細明體" panose="02020500000000000000" pitchFamily="18" charset="-120"/>
                <a:sym typeface="Symbol" panose="05050102010706020507" pitchFamily="18" charset="2"/>
              </a:rPr>
              <a:t>  </a:t>
            </a:r>
            <a:r>
              <a:rPr lang="en-US" altLang="zh-TW" sz="1800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1800" i="1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0</a:t>
            </a:r>
            <a:r>
              <a:rPr lang="en-US" altLang="zh-TW" sz="1800" dirty="0">
                <a:ea typeface="新細明體" panose="02020500000000000000" pitchFamily="18" charset="-12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65539" name="Picture 4" descr="graph_t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387475"/>
            <a:ext cx="4030663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4876800" y="6096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Running</a:t>
            </a:r>
          </a:p>
          <a:p>
            <a:pPr algn="ctr"/>
            <a:r>
              <a:rPr lang="en-US" altLang="en-US" sz="1400" b="1" dirty="0"/>
              <a:t>Time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6019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definition states that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the function f(n) lies between c1 times the function g(n) and c2 times the function g(n)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except  when n is smaller than 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400" baseline="-25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altLang="zh-TW" sz="24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i="1" dirty="0">
                <a:latin typeface="Times New Roman" pitchFamily="18" charset="0"/>
                <a:cs typeface="Times New Roman" pitchFamily="18" charset="0"/>
              </a:rPr>
              <a:t>In other 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words, f(n)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grows same rate as” g(n).</a:t>
            </a:r>
            <a:endParaRPr lang="en-US" altLang="zh-TW" sz="2000" b="1" i="1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  <a:p>
            <a:pPr eaLnBrk="1" hangingPunct="1"/>
            <a:r>
              <a:rPr lang="en-US" altLang="zh-TW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Examples:-</a:t>
            </a:r>
          </a:p>
          <a:p>
            <a:pPr lvl="1" eaLnBrk="1" hangingPunct="1"/>
            <a:r>
              <a:rPr lang="en-US" altLang="zh-TW" sz="20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f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</a:t>
            </a:r>
            <a:r>
              <a:rPr lang="en-US" altLang="zh-TW" sz="20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= 3n+2 </a:t>
            </a:r>
          </a:p>
          <a:p>
            <a:pPr lvl="2" eaLnBrk="1" hangingPunct="1"/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3n &lt;= 3n + 2 &lt;= 4n, for all n &gt;= 2,  3n + 2 =   (</a:t>
            </a:r>
            <a:r>
              <a:rPr lang="en-US" altLang="zh-TW" sz="20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 lvl="2" eaLnBrk="1" hangingPunct="1">
              <a:buFontTx/>
              <a:buNone/>
            </a:pPr>
            <a:endParaRPr lang="en-US" altLang="zh-TW" sz="20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zh-TW" sz="20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f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</a:t>
            </a:r>
            <a:r>
              <a:rPr lang="en-US" altLang="zh-TW" sz="20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= 10n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</a:t>
            </a:r>
          </a:p>
          <a:p>
            <a:pPr lvl="2" eaLnBrk="1" hangingPunct="1"/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&lt;= 10n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 &lt;= 11n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, for all n &gt;= 5,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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 =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 (</a:t>
            </a:r>
            <a:r>
              <a:rPr lang="en-US" altLang="zh-TW" sz="20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/>
            <a:endParaRPr lang="en-US" altLang="en-US" sz="2000" dirty="0">
              <a:solidFill>
                <a:srgbClr val="FF3399"/>
              </a:solidFill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But, we can not write either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+4n+2=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(n) or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10n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+4n+2= 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(n</a:t>
            </a:r>
            <a:r>
              <a:rPr lang="en-US" altLang="zh-TW" sz="20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), since neither of these will satisfy the theta relation.</a:t>
            </a:r>
            <a:r>
              <a:rPr lang="en-US" altLang="zh-TW" sz="2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 </a:t>
            </a:r>
            <a:endParaRPr lang="en-US" altLang="en-US" sz="20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57150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4.Little 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altLang="en-US" sz="2000" i="1" u="sng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i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>notation: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dirty="0"/>
              <a:t>The big oh notation describes a </a:t>
            </a:r>
            <a:r>
              <a:rPr lang="en-US" altLang="en-US" sz="1800" b="1" dirty="0"/>
              <a:t>strict upper bound </a:t>
            </a:r>
            <a:r>
              <a:rPr lang="en-US" altLang="en-US" sz="1800" dirty="0"/>
              <a:t>on the </a:t>
            </a:r>
            <a:r>
              <a:rPr lang="en-US" altLang="en-US" sz="1800" b="1" dirty="0"/>
              <a:t>asymptotic growth rate</a:t>
            </a:r>
            <a:r>
              <a:rPr lang="en-US" altLang="en-US" sz="1800" dirty="0"/>
              <a:t> of the function</a:t>
            </a:r>
            <a:r>
              <a:rPr lang="en-US" altLang="en-US" sz="1800" b="1" dirty="0"/>
              <a:t> f</a:t>
            </a:r>
            <a:r>
              <a:rPr lang="en-US" altLang="en-US" sz="1800" dirty="0"/>
              <a:t>.</a:t>
            </a:r>
          </a:p>
          <a:p>
            <a:pPr lvl="1" eaLnBrk="1" hangingPunct="1">
              <a:lnSpc>
                <a:spcPct val="150000"/>
              </a:lnSpc>
              <a:buNone/>
            </a:pPr>
            <a:r>
              <a:rPr lang="en-US" altLang="zh-TW" sz="2000" b="1" u="sng" dirty="0">
                <a:ea typeface="新細明體" panose="02020500000000000000" pitchFamily="18" charset="-120"/>
              </a:rPr>
              <a:t>Definition</a:t>
            </a:r>
            <a:r>
              <a:rPr lang="en-US" altLang="zh-TW" sz="2000" u="sng" dirty="0">
                <a:ea typeface="新細明體" panose="02020500000000000000" pitchFamily="18" charset="-120"/>
              </a:rPr>
              <a:t>: [Little “oh’’] 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f(</a:t>
            </a:r>
            <a:r>
              <a:rPr lang="en-US" altLang="zh-TW" sz="2000" i="1" dirty="0"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ea typeface="新細明體" panose="02020500000000000000" pitchFamily="18" charset="-120"/>
              </a:rPr>
              <a:t>) = o(g(</a:t>
            </a:r>
            <a:r>
              <a:rPr lang="en-US" altLang="zh-TW" sz="2000" i="1" dirty="0"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ea typeface="新細明體" panose="02020500000000000000" pitchFamily="18" charset="-120"/>
              </a:rPr>
              <a:t>)) (read as “</a:t>
            </a:r>
            <a:r>
              <a:rPr lang="en-US" altLang="zh-TW" sz="2000" i="1" dirty="0">
                <a:ea typeface="新細明體" panose="02020500000000000000" pitchFamily="18" charset="-120"/>
              </a:rPr>
              <a:t>f</a:t>
            </a:r>
            <a:r>
              <a:rPr lang="en-US" altLang="zh-TW" sz="2000" dirty="0">
                <a:ea typeface="新細明體" panose="02020500000000000000" pitchFamily="18" charset="-120"/>
              </a:rPr>
              <a:t> of </a:t>
            </a:r>
            <a:r>
              <a:rPr lang="en-US" altLang="zh-TW" sz="2000" i="1" dirty="0"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ea typeface="新細明體" panose="02020500000000000000" pitchFamily="18" charset="-120"/>
              </a:rPr>
              <a:t> is little oh of </a:t>
            </a:r>
            <a:r>
              <a:rPr lang="en-US" altLang="zh-TW" sz="2000" i="1" dirty="0">
                <a:ea typeface="新細明體" panose="02020500000000000000" pitchFamily="18" charset="-120"/>
              </a:rPr>
              <a:t>g</a:t>
            </a:r>
            <a:r>
              <a:rPr lang="en-US" altLang="zh-TW" sz="2000" dirty="0">
                <a:ea typeface="新細明體" panose="02020500000000000000" pitchFamily="18" charset="-120"/>
              </a:rPr>
              <a:t> of </a:t>
            </a:r>
            <a:r>
              <a:rPr lang="en-US" altLang="zh-TW" sz="2000" i="1" dirty="0">
                <a:ea typeface="新細明體" panose="02020500000000000000" pitchFamily="18" charset="-120"/>
              </a:rPr>
              <a:t>n</a:t>
            </a:r>
            <a:r>
              <a:rPr lang="en-US" altLang="zh-TW" sz="2000" dirty="0">
                <a:ea typeface="新細明體" panose="02020500000000000000" pitchFamily="18" charset="-120"/>
              </a:rPr>
              <a:t>”) </a:t>
            </a:r>
            <a:r>
              <a:rPr lang="en-US" altLang="zh-TW" sz="2000" dirty="0" err="1">
                <a:ea typeface="新細明體" panose="02020500000000000000" pitchFamily="18" charset="-120"/>
              </a:rPr>
              <a:t>iff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r>
              <a:rPr lang="en-US" altLang="zh-TW" sz="2400" b="1" dirty="0">
                <a:ea typeface="新細明體" panose="02020500000000000000" pitchFamily="18" charset="-120"/>
              </a:rPr>
              <a:t>f(</a:t>
            </a:r>
            <a:r>
              <a:rPr lang="en-US" altLang="zh-TW" sz="2400" b="1" i="1" dirty="0">
                <a:ea typeface="新細明體" panose="02020500000000000000" pitchFamily="18" charset="-120"/>
              </a:rPr>
              <a:t>n</a:t>
            </a:r>
            <a:r>
              <a:rPr lang="en-US" altLang="zh-TW" sz="2400" b="1" dirty="0">
                <a:ea typeface="新細明體" panose="02020500000000000000" pitchFamily="18" charset="-120"/>
              </a:rPr>
              <a:t>) </a:t>
            </a:r>
            <a:r>
              <a:rPr lang="en-US" altLang="zh-TW" sz="2400" b="1" dirty="0">
                <a:ea typeface="新細明體" panose="02020500000000000000" pitchFamily="18" charset="-120"/>
                <a:sym typeface="Symbol" panose="05050102010706020507" pitchFamily="18" charset="2"/>
              </a:rPr>
              <a:t>&lt;cg(</a:t>
            </a:r>
            <a:r>
              <a:rPr lang="en-US" altLang="zh-TW" sz="2400" b="1" i="1" dirty="0">
                <a:ea typeface="新細明體" panose="02020500000000000000" pitchFamily="18" charset="-120"/>
                <a:sym typeface="Symbol" panose="05050102010706020507" pitchFamily="18" charset="2"/>
              </a:rPr>
              <a:t>n</a:t>
            </a:r>
            <a:r>
              <a:rPr lang="en-US" altLang="zh-TW" sz="2400" b="1" dirty="0">
                <a:ea typeface="新細明體" panose="02020500000000000000" pitchFamily="18" charset="-120"/>
                <a:sym typeface="Symbol" panose="05050102010706020507" pitchFamily="18" charset="2"/>
              </a:rPr>
              <a:t>)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 for all non negative values of ‘</a:t>
            </a:r>
            <a:r>
              <a:rPr lang="en-US" altLang="zh-TW" sz="2000" dirty="0" err="1">
                <a:ea typeface="新細明體" panose="02020500000000000000" pitchFamily="18" charset="-120"/>
                <a:sym typeface="Symbol" panose="05050102010706020507" pitchFamily="18" charset="2"/>
              </a:rPr>
              <a:t>n’,where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 n n</a:t>
            </a:r>
            <a:r>
              <a:rPr lang="en-US" altLang="zh-TW" sz="2000" baseline="-25000" dirty="0">
                <a:ea typeface="新細明體" panose="02020500000000000000" pitchFamily="18" charset="-120"/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ea typeface="新細明體" panose="02020500000000000000" pitchFamily="18" charset="-120"/>
                <a:sym typeface="Symbol" panose="05050102010706020507" pitchFamily="18" charset="2"/>
              </a:rPr>
              <a:t>.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000" dirty="0">
              <a:ea typeface="新細明體" panose="02020500000000000000" pitchFamily="18" charset="-120"/>
              <a:sym typeface="Symbol" panose="05050102010706020507" pitchFamily="18" charset="2"/>
            </a:endParaRPr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1295400" y="4419600"/>
            <a:ext cx="2971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Lim</a:t>
            </a:r>
          </a:p>
          <a:p>
            <a:pPr algn="ctr"/>
            <a:r>
              <a:rPr lang="en-US" altLang="en-US" dirty="0"/>
              <a:t>n-&gt;</a:t>
            </a:r>
            <a:r>
              <a:rPr lang="en-US" altLang="en-US" dirty="0">
                <a:cs typeface="Arial" panose="020B0604020202020204" pitchFamily="34" charset="0"/>
              </a:rPr>
              <a:t>∞</a:t>
            </a:r>
          </a:p>
        </p:txBody>
      </p:sp>
      <p:sp>
        <p:nvSpPr>
          <p:cNvPr id="67588" name="Line 7"/>
          <p:cNvSpPr>
            <a:spLocks noChangeShapeType="1"/>
          </p:cNvSpPr>
          <p:nvPr/>
        </p:nvSpPr>
        <p:spPr bwMode="auto">
          <a:xfrm>
            <a:off x="3124200" y="4953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Rectangle 8"/>
          <p:cNvSpPr>
            <a:spLocks noChangeArrowheads="1"/>
          </p:cNvSpPr>
          <p:nvPr/>
        </p:nvSpPr>
        <p:spPr bwMode="auto">
          <a:xfrm>
            <a:off x="3124200" y="46482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f(n)</a:t>
            </a:r>
          </a:p>
        </p:txBody>
      </p:sp>
      <p:sp>
        <p:nvSpPr>
          <p:cNvPr id="67590" name="Rectangle 9"/>
          <p:cNvSpPr>
            <a:spLocks noChangeArrowheads="1"/>
          </p:cNvSpPr>
          <p:nvPr/>
        </p:nvSpPr>
        <p:spPr bwMode="auto">
          <a:xfrm>
            <a:off x="3124200" y="50292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g(n)</a:t>
            </a:r>
          </a:p>
        </p:txBody>
      </p:sp>
      <p:sp>
        <p:nvSpPr>
          <p:cNvPr id="67591" name="Rectangle 10"/>
          <p:cNvSpPr>
            <a:spLocks noChangeArrowheads="1"/>
          </p:cNvSpPr>
          <p:nvPr/>
        </p:nvSpPr>
        <p:spPr bwMode="auto">
          <a:xfrm>
            <a:off x="3810000" y="48006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= 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03238"/>
            <a:ext cx="8229600" cy="6049962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The definition states that the function f(n) is less than c times the function g(n) except when n is smaller than 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US" altLang="zh-TW" sz="2500" baseline="-25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0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  <a:t>.</a:t>
            </a:r>
            <a:endParaRPr lang="en-US" altLang="en-US" sz="2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500" i="1" dirty="0">
                <a:latin typeface="Times New Roman" pitchFamily="18" charset="0"/>
                <a:cs typeface="Times New Roman" pitchFamily="18" charset="0"/>
              </a:rPr>
              <a:t>In other words, </a:t>
            </a:r>
            <a:r>
              <a:rPr lang="en-US" altLang="en-US" sz="25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5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500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5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 grows slower than” g(n). </a:t>
            </a:r>
          </a:p>
          <a:p>
            <a:pPr eaLnBrk="1" hangingPunct="1"/>
            <a:r>
              <a:rPr lang="en-US" altLang="zh-TW" sz="2500" b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Examples</a:t>
            </a:r>
          </a:p>
          <a:p>
            <a:pPr lvl="1" eaLnBrk="1" hangingPunct="1"/>
            <a:r>
              <a:rPr lang="en-US" altLang="zh-TW" sz="25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f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(</a:t>
            </a:r>
            <a:r>
              <a:rPr lang="en-US" altLang="zh-TW" sz="25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n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= 3n+2=o(n</a:t>
            </a:r>
            <a:r>
              <a:rPr lang="en-US" altLang="zh-TW" sz="2500" baseline="300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2</a:t>
            </a:r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) </a:t>
            </a:r>
          </a:p>
          <a:p>
            <a:pPr lvl="2" eaLnBrk="1" hangingPunct="1"/>
            <a: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Since </a:t>
            </a:r>
            <a:br>
              <a:rPr lang="en-US" altLang="zh-TW" sz="2500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  <a:sym typeface="Symbol" panose="05050102010706020507" pitchFamily="18" charset="2"/>
              </a:rPr>
            </a:br>
            <a:endParaRPr lang="en-US" altLang="zh-TW" sz="2500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  <a:sym typeface="Symbol" panose="05050102010706020507" pitchFamily="18" charset="2"/>
            </a:endParaRPr>
          </a:p>
          <a:p>
            <a:pPr lvl="1" eaLnBrk="1" hangingPunct="1"/>
            <a:endParaRPr lang="en-US" altLang="zh-TW" sz="2500" i="1" dirty="0">
              <a:latin typeface="Times New Roman" pitchFamily="18" charset="0"/>
              <a:ea typeface="新細明體" panose="02020500000000000000" pitchFamily="18" charset="-120"/>
              <a:cs typeface="Times New Roman" pitchFamily="18" charset="0"/>
            </a:endParaRPr>
          </a:p>
          <a:p>
            <a:pPr lvl="1" eaLnBrk="1" hangingPunct="1"/>
            <a:r>
              <a:rPr lang="en-US" altLang="zh-TW" sz="2500" i="1" dirty="0">
                <a:solidFill>
                  <a:srgbClr val="FF3399"/>
                </a:solidFill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However, </a:t>
            </a:r>
            <a:r>
              <a:rPr lang="en-US" altLang="zh-TW" sz="2500" i="1" dirty="0">
                <a:latin typeface="Times New Roman" pitchFamily="18" charset="0"/>
                <a:ea typeface="新細明體" panose="02020500000000000000" pitchFamily="18" charset="-120"/>
                <a:cs typeface="Times New Roman" pitchFamily="18" charset="0"/>
              </a:rPr>
              <a:t>3n+2 ≠ o(n)</a:t>
            </a:r>
          </a:p>
          <a:p>
            <a:pPr lvl="1" eaLnBrk="1" hangingPunct="1"/>
            <a:endParaRPr lang="en-US" altLang="zh-TW" sz="2000" i="1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000" i="1" dirty="0">
              <a:ea typeface="新細明體" panose="02020500000000000000" pitchFamily="18" charset="-120"/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886200" y="2286000"/>
            <a:ext cx="1905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Lim</a:t>
            </a:r>
          </a:p>
          <a:p>
            <a:pPr algn="ctr"/>
            <a:r>
              <a:rPr lang="en-US" altLang="en-US"/>
              <a:t>n-&gt;</a:t>
            </a:r>
            <a:r>
              <a:rPr lang="en-US" altLang="en-US">
                <a:cs typeface="Arial" panose="020B0604020202020204" pitchFamily="34" charset="0"/>
              </a:rPr>
              <a:t>∞</a:t>
            </a:r>
          </a:p>
        </p:txBody>
      </p:sp>
      <p:sp>
        <p:nvSpPr>
          <p:cNvPr id="68612" name="Line 5"/>
          <p:cNvSpPr>
            <a:spLocks noChangeShapeType="1"/>
          </p:cNvSpPr>
          <p:nvPr/>
        </p:nvSpPr>
        <p:spPr bwMode="auto">
          <a:xfrm>
            <a:off x="51816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5029200" y="24384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3n+2</a:t>
            </a: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5181600" y="28956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n</a:t>
            </a:r>
            <a:r>
              <a:rPr lang="en-US" altLang="en-US" baseline="30000" dirty="0"/>
              <a:t>2</a:t>
            </a:r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6019800" y="26670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= 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47650"/>
            <a:ext cx="8191500" cy="769938"/>
          </a:xfrm>
        </p:spPr>
        <p:txBody>
          <a:bodyPr/>
          <a:lstStyle/>
          <a:p>
            <a:pPr algn="l" eaLnBrk="1" hangingPunct="1"/>
            <a:r>
              <a:rPr lang="en-US" altLang="en-US" sz="2800"/>
              <a:t>Big-Oh, Theta, Omega and Little-oh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189038"/>
            <a:ext cx="8399463" cy="5243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Tips </a:t>
            </a:r>
            <a:r>
              <a:rPr lang="en-US" altLang="en-US" sz="280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Think of </a:t>
            </a:r>
            <a:r>
              <a:rPr lang="en-US" altLang="en-US" sz="2000">
                <a:solidFill>
                  <a:srgbClr val="0000FF"/>
                </a:solidFill>
              </a:rPr>
              <a:t>O(g(n)) </a:t>
            </a:r>
            <a:r>
              <a:rPr lang="en-US" altLang="en-US" sz="2000">
                <a:solidFill>
                  <a:srgbClr val="000000"/>
                </a:solidFill>
              </a:rPr>
              <a:t>as “</a:t>
            </a:r>
            <a:r>
              <a:rPr lang="en-US" altLang="en-US" sz="2000">
                <a:solidFill>
                  <a:srgbClr val="0000FF"/>
                </a:solidFill>
              </a:rPr>
              <a:t>less than or equal to</a:t>
            </a:r>
            <a:r>
              <a:rPr lang="en-US" altLang="en-US" sz="2000">
                <a:solidFill>
                  <a:srgbClr val="000000"/>
                </a:solidFill>
              </a:rPr>
              <a:t>” g(n)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FF3399"/>
                </a:solidFill>
              </a:rPr>
              <a:t>Upper bound:</a:t>
            </a:r>
            <a:r>
              <a:rPr lang="en-US" altLang="en-US" sz="2000">
                <a:solidFill>
                  <a:srgbClr val="000000"/>
                </a:solidFill>
              </a:rPr>
              <a:t> “grows slower than or same rate as” g(n)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Think of </a:t>
            </a:r>
            <a:r>
              <a:rPr lang="en-US" altLang="en-US" sz="2000">
                <a:solidFill>
                  <a:srgbClr val="0000FF"/>
                </a:solidFill>
              </a:rPr>
              <a:t>Ω(g(n)) </a:t>
            </a:r>
            <a:r>
              <a:rPr lang="en-US" altLang="en-US" sz="2000">
                <a:solidFill>
                  <a:srgbClr val="000000"/>
                </a:solidFill>
              </a:rPr>
              <a:t>as “</a:t>
            </a:r>
            <a:r>
              <a:rPr lang="en-US" altLang="en-US" sz="2000">
                <a:solidFill>
                  <a:srgbClr val="0000FF"/>
                </a:solidFill>
              </a:rPr>
              <a:t>greater than or equal to</a:t>
            </a:r>
            <a:r>
              <a:rPr lang="en-US" altLang="en-US" sz="2000">
                <a:solidFill>
                  <a:srgbClr val="000000"/>
                </a:solidFill>
              </a:rPr>
              <a:t>” g(n)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FF3399"/>
                </a:solidFill>
              </a:rPr>
              <a:t>Lower bound:</a:t>
            </a:r>
            <a:r>
              <a:rPr lang="en-US" altLang="en-US" sz="2000">
                <a:solidFill>
                  <a:srgbClr val="000000"/>
                </a:solidFill>
              </a:rPr>
              <a:t> “grows faster than or same rate as” g(n)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Think of </a:t>
            </a:r>
            <a:r>
              <a:rPr lang="en-US" altLang="en-US" sz="2000">
                <a:solidFill>
                  <a:srgbClr val="0000FF"/>
                </a:solidFill>
              </a:rPr>
              <a:t>Θ(g(n)) </a:t>
            </a:r>
            <a:r>
              <a:rPr lang="en-US" altLang="en-US" sz="2000">
                <a:solidFill>
                  <a:srgbClr val="000000"/>
                </a:solidFill>
              </a:rPr>
              <a:t>as “</a:t>
            </a:r>
            <a:r>
              <a:rPr lang="en-US" altLang="en-US" sz="2000">
                <a:solidFill>
                  <a:srgbClr val="0000FF"/>
                </a:solidFill>
              </a:rPr>
              <a:t>equal to</a:t>
            </a:r>
            <a:r>
              <a:rPr lang="en-US" altLang="en-US" sz="2000">
                <a:solidFill>
                  <a:srgbClr val="000000"/>
                </a:solidFill>
              </a:rPr>
              <a:t>” g(n)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FF3399"/>
                </a:solidFill>
              </a:rPr>
              <a:t>“Tight” bound:</a:t>
            </a:r>
            <a:r>
              <a:rPr lang="en-US" altLang="en-US" sz="2000">
                <a:solidFill>
                  <a:srgbClr val="000000"/>
                </a:solidFill>
              </a:rPr>
              <a:t> same growth rate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000000"/>
                </a:solidFill>
              </a:rPr>
              <a:t>Think of </a:t>
            </a:r>
            <a:r>
              <a:rPr lang="en-US" altLang="en-US" sz="2000">
                <a:solidFill>
                  <a:srgbClr val="0000FF"/>
                </a:solidFill>
              </a:rPr>
              <a:t>o(g(n)) </a:t>
            </a:r>
            <a:r>
              <a:rPr lang="en-US" altLang="en-US" sz="2000">
                <a:solidFill>
                  <a:srgbClr val="000000"/>
                </a:solidFill>
              </a:rPr>
              <a:t>as “</a:t>
            </a:r>
            <a:r>
              <a:rPr lang="en-US" altLang="en-US" sz="2000">
                <a:solidFill>
                  <a:srgbClr val="0000FF"/>
                </a:solidFill>
              </a:rPr>
              <a:t>less than to</a:t>
            </a:r>
            <a:r>
              <a:rPr lang="en-US" altLang="en-US" sz="2000">
                <a:solidFill>
                  <a:srgbClr val="000000"/>
                </a:solidFill>
              </a:rPr>
              <a:t>” g(n)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FF3399"/>
                </a:solidFill>
              </a:rPr>
              <a:t>Strict Upper bound:</a:t>
            </a:r>
            <a:r>
              <a:rPr lang="en-US" altLang="en-US" sz="2000">
                <a:solidFill>
                  <a:srgbClr val="000000"/>
                </a:solidFill>
              </a:rPr>
              <a:t> “grows slower than ” g(n)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0000"/>
                </a:solidFill>
              </a:rPr>
              <a:t>(</a:t>
            </a:r>
            <a:r>
              <a:rPr lang="en-US" altLang="en-US" sz="2800" i="1">
                <a:solidFill>
                  <a:srgbClr val="000000"/>
                </a:solidFill>
              </a:rPr>
              <a:t>True for large N</a:t>
            </a:r>
            <a:r>
              <a:rPr lang="en-US" altLang="en-US" sz="280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>
                <a:solidFill>
                  <a:srgbClr val="DD0111"/>
                </a:solidFill>
                <a:cs typeface="Times New Roman" panose="02020603050405020304" pitchFamily="18" charset="0"/>
              </a:rPr>
              <a:t>Functions ordered by growth rate</a:t>
            </a:r>
          </a:p>
        </p:txBody>
      </p:sp>
      <p:graphicFrame>
        <p:nvGraphicFramePr>
          <p:cNvPr id="147460" name="Group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is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constant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is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logarithmic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is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nlogn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is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n-log-n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is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quadratic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is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cubic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is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exponential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is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factorial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0691" name="Rectangle 38"/>
          <p:cNvSpPr>
            <a:spLocks noChangeArrowheads="1"/>
          </p:cNvSpPr>
          <p:nvPr/>
        </p:nvSpPr>
        <p:spPr bwMode="auto">
          <a:xfrm>
            <a:off x="533400" y="5181600"/>
            <a:ext cx="8077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 &lt; logn &lt; n &lt; nlogn &lt; n</a:t>
            </a:r>
            <a:r>
              <a:rPr lang="en-US" altLang="en-US" baseline="30000"/>
              <a:t>2 </a:t>
            </a:r>
            <a:r>
              <a:rPr lang="en-US" altLang="en-US"/>
              <a:t>&lt; n</a:t>
            </a:r>
            <a:r>
              <a:rPr lang="en-US" altLang="en-US" baseline="30000"/>
              <a:t>3 </a:t>
            </a:r>
            <a:r>
              <a:rPr lang="en-US" altLang="en-US"/>
              <a:t>&lt; 2</a:t>
            </a:r>
            <a:r>
              <a:rPr lang="en-US" altLang="en-US" baseline="30000"/>
              <a:t>n </a:t>
            </a:r>
            <a:r>
              <a:rPr lang="en-US" altLang="en-US"/>
              <a:t>&lt; n!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1076325"/>
            <a:ext cx="8740775" cy="4800600"/>
          </a:xfrm>
        </p:spPr>
        <p:txBody>
          <a:bodyPr/>
          <a:lstStyle/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To get a feel for how the various functions grow with n, you are advised to study the following figs: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71683" name="Picture 4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86000"/>
            <a:ext cx="6572250" cy="3348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7"/>
          <p:cNvSpPr>
            <a:spLocks noChangeArrowheads="1"/>
          </p:cNvSpPr>
          <p:nvPr/>
        </p:nvSpPr>
        <p:spPr bwMode="auto">
          <a:xfrm>
            <a:off x="1143000" y="2286000"/>
            <a:ext cx="6781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71685" name="Rectangle 8"/>
          <p:cNvSpPr>
            <a:spLocks noChangeArrowheads="1"/>
          </p:cNvSpPr>
          <p:nvPr/>
        </p:nvSpPr>
        <p:spPr bwMode="auto">
          <a:xfrm>
            <a:off x="1905000" y="54102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1219200" y="5257800"/>
            <a:ext cx="6553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figur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685800"/>
            <a:ext cx="5581650" cy="5759450"/>
          </a:xfrm>
          <a:noFill/>
        </p:spPr>
      </p:pic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1752600" y="457200"/>
            <a:ext cx="5638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2286000" y="62484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/>
              <a:t>2</a:t>
            </a:r>
          </a:p>
        </p:txBody>
      </p:sp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1828800" y="6019800"/>
            <a:ext cx="5562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1"/>
          <a:stretch>
            <a:fillRect/>
          </a:stretch>
        </p:blipFill>
        <p:spPr bwMode="auto">
          <a:xfrm>
            <a:off x="608013" y="1828800"/>
            <a:ext cx="7924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909638"/>
            <a:ext cx="7848600" cy="1439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The following fig gives the time needed by a 1 billion instructions per second computer to execute a program of complexity </a:t>
            </a:r>
            <a:r>
              <a:rPr lang="en-US" altLang="zh-TW" sz="2400" i="1">
                <a:ea typeface="新細明體" panose="02020500000000000000" pitchFamily="18" charset="-120"/>
              </a:rPr>
              <a:t>f</a:t>
            </a:r>
            <a:r>
              <a:rPr lang="en-US" altLang="zh-TW" sz="2400">
                <a:ea typeface="新細明體" panose="02020500000000000000" pitchFamily="18" charset="-120"/>
              </a:rPr>
              <a:t>(</a:t>
            </a:r>
            <a:r>
              <a:rPr lang="en-US" altLang="zh-TW" sz="2400" i="1">
                <a:ea typeface="新細明體" panose="02020500000000000000" pitchFamily="18" charset="-120"/>
              </a:rPr>
              <a:t>n</a:t>
            </a:r>
            <a:r>
              <a:rPr lang="en-US" altLang="zh-TW" sz="2400">
                <a:ea typeface="新細明體" panose="02020500000000000000" pitchFamily="18" charset="-120"/>
              </a:rPr>
              <a:t>) instructions.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73732" name="Rectangle 6"/>
          <p:cNvSpPr>
            <a:spLocks noChangeArrowheads="1"/>
          </p:cNvSpPr>
          <p:nvPr/>
        </p:nvSpPr>
        <p:spPr bwMode="auto">
          <a:xfrm>
            <a:off x="8305800" y="1752600"/>
            <a:ext cx="381000" cy="434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838200" y="1828800"/>
            <a:ext cx="76200" cy="426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609600" y="17526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node =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record</a:t>
            </a:r>
          </a:p>
          <a:p>
            <a:pPr eaLnBrk="1" hangingPunct="1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datatype_1    data_1;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: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datatype_n     data_n;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node 	         *link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data items of a record can be accessed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with 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and period( . 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715000" y="838200"/>
            <a:ext cx="3048000" cy="403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 style :-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struct  node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datatype_1  data_1;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	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datatype_n   data_n;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struct node  *link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/>
              <a:t>. </a:t>
            </a:r>
            <a:r>
              <a:rPr lang="en-US" sz="2400"/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ssignment statement.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&lt; variable &gt;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&lt; expression 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5. Boolean values are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false.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Logical operators are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the relational operators are 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&lt;,  ≤, =,  ≠,  ≥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6. Elements of arrays are accessed using [ and ]. For example the (i,j)th element of the array A is denoted as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A[i,j].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7. The following looping statements are used: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repeat until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The general form of a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loop: </a:t>
            </a:r>
          </a:p>
          <a:p>
            <a:pPr eaLnBrk="1" hangingPunct="1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 condition )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		{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statement_1;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     :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	statement_n;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		}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The general form of a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loop: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variable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:=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value1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value2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 eaLnBrk="1" hangingPunct="1">
              <a:buFontTx/>
              <a:buNone/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statement_1;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     :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	statement_n;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	}</a:t>
            </a:r>
          </a:p>
          <a:p>
            <a:pPr lvl="1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Here value1, value2, and step are arithmetic expressions.</a:t>
            </a:r>
          </a:p>
          <a:p>
            <a:pPr lvl="1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The clause “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step”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is optional and taken as +1 if it does not occur.</a:t>
            </a:r>
          </a:p>
          <a:p>
            <a:pPr lvl="1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could be either positive or negative.</a:t>
            </a:r>
          </a:p>
          <a:p>
            <a:pPr lvl="1" eaLnBrk="1" hangingPunct="1"/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1:  for  i:= 1 to 10 step 2 do           // increment by 2, 5 iterations</a:t>
            </a:r>
          </a:p>
          <a:p>
            <a:pPr lvl="1" eaLnBrk="1" hangingPunct="1">
              <a:buFontTx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   2:  for  i:= 1 to 10 do	          // increment by 1, 10 iterations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</TotalTime>
  <Words>5186</Words>
  <Application>Microsoft Office PowerPoint</Application>
  <PresentationFormat>On-screen Show (4:3)</PresentationFormat>
  <Paragraphs>685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Times</vt:lpstr>
      <vt:lpstr>Times New Roman</vt:lpstr>
      <vt:lpstr>Wingdings</vt:lpstr>
      <vt:lpstr>Default Design</vt:lpstr>
      <vt:lpstr>Unit-I</vt:lpstr>
      <vt:lpstr>Algorithm</vt:lpstr>
      <vt:lpstr>PowerPoint Presentation</vt:lpstr>
      <vt:lpstr>Pseudo code for expressing algorithms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Ex:-Algorithm that finds and returns the         maximum of n given numbers.</vt:lpstr>
      <vt:lpstr>Ex:-Write an algorithm to sort an array of n integers          using bubble sort.</vt:lpstr>
      <vt:lpstr>Performance Analysis  (machine independent)</vt:lpstr>
      <vt:lpstr>Space Complexity</vt:lpstr>
      <vt:lpstr>PowerPoint Presentation</vt:lpstr>
      <vt:lpstr>PowerPoint Presentation</vt:lpstr>
      <vt:lpstr>Memory allocation process </vt:lpstr>
      <vt:lpstr>Recursive algorithm</vt:lpstr>
      <vt:lpstr>Summary of space complexity:</vt:lpstr>
      <vt:lpstr>PowerPoint Presentation</vt:lpstr>
      <vt:lpstr>PowerPoint Presentation</vt:lpstr>
      <vt:lpstr>PowerPoint Presentation</vt:lpstr>
      <vt:lpstr>Example1 </vt:lpstr>
      <vt:lpstr>Example2 </vt:lpstr>
      <vt:lpstr>Example3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Method-I: Introduce variable count into programs</vt:lpstr>
      <vt:lpstr>Ex:- Addition of two m×n matrices</vt:lpstr>
      <vt:lpstr>PowerPoint Presentation</vt:lpstr>
      <vt:lpstr>PowerPoint Presentation</vt:lpstr>
      <vt:lpstr>PowerPoint Presentation</vt:lpstr>
      <vt:lpstr> Method-II: Tabular method(steps for execution (s/e))</vt:lpstr>
      <vt:lpstr>PowerPoint Presentation</vt:lpstr>
      <vt:lpstr>PowerPoint Presentation</vt:lpstr>
      <vt:lpstr>Best, Worst, Average Cases</vt:lpstr>
      <vt:lpstr>PowerPoint Presentation</vt:lpstr>
      <vt:lpstr>Asymptotic Notations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Big-Oh, Theta, Omega and Little-oh</vt:lpstr>
      <vt:lpstr>Functions ordered by growth rate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RAKESH REDDY GURRALA</dc:creator>
  <cp:lastModifiedBy>Venkatesh G</cp:lastModifiedBy>
  <cp:revision>577</cp:revision>
  <cp:lastPrinted>1601-01-01T00:00:00Z</cp:lastPrinted>
  <dcterms:created xsi:type="dcterms:W3CDTF">1601-01-01T00:00:00Z</dcterms:created>
  <dcterms:modified xsi:type="dcterms:W3CDTF">2023-03-14T23:42:09Z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