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5" r:id="rId3"/>
    <p:sldId id="266" r:id="rId4"/>
    <p:sldId id="257" r:id="rId5"/>
    <p:sldId id="258" r:id="rId6"/>
    <p:sldId id="259" r:id="rId7"/>
    <p:sldId id="260" r:id="rId8"/>
    <p:sldId id="261" r:id="rId9"/>
    <p:sldId id="262" r:id="rId10"/>
    <p:sldId id="268" r:id="rId11"/>
    <p:sldId id="269" r:id="rId12"/>
    <p:sldId id="270" r:id="rId13"/>
    <p:sldId id="263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E4E34C-EC66-4585-AE59-FD7F378E8907}" type="datetimeFigureOut">
              <a:rPr lang="en-US" smtClean="0"/>
              <a:pPr/>
              <a:t>8/16/2023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9601C-F811-45E3-99A9-50B016C7FBC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813" y="4343400"/>
            <a:ext cx="5032375" cy="4114800"/>
          </a:xfrm>
          <a:noFill/>
          <a:ln/>
        </p:spPr>
        <p:txBody>
          <a:bodyPr/>
          <a:lstStyle/>
          <a:p>
            <a:pPr lvl="1"/>
            <a:r>
              <a:rPr lang="da-DK" sz="1600"/>
              <a:t>since sorting is done in place</a:t>
            </a:r>
          </a:p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813" y="4343400"/>
            <a:ext cx="5032375" cy="4114800"/>
          </a:xfrm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813" y="4343400"/>
            <a:ext cx="5032375" cy="4114800"/>
          </a:xfrm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813" y="4343400"/>
            <a:ext cx="5032375" cy="4114800"/>
          </a:xfrm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813" y="4343400"/>
            <a:ext cx="5032375" cy="4114800"/>
          </a:xfrm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A2908-9CAD-49F6-A4D2-F3BC9D19F8D5}" type="datetimeFigureOut">
              <a:rPr lang="en-US" smtClean="0"/>
              <a:pPr/>
              <a:t>8/16/2023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17A74-FEF5-4E6F-B916-F82F92A19F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A2908-9CAD-49F6-A4D2-F3BC9D19F8D5}" type="datetimeFigureOut">
              <a:rPr lang="en-US" smtClean="0"/>
              <a:pPr/>
              <a:t>8/16/2023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17A74-FEF5-4E6F-B916-F82F92A19F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A2908-9CAD-49F6-A4D2-F3BC9D19F8D5}" type="datetimeFigureOut">
              <a:rPr lang="en-US" smtClean="0"/>
              <a:pPr/>
              <a:t>8/16/2023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17A74-FEF5-4E6F-B916-F82F92A19F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A2908-9CAD-49F6-A4D2-F3BC9D19F8D5}" type="datetimeFigureOut">
              <a:rPr lang="en-US" smtClean="0"/>
              <a:pPr/>
              <a:t>8/16/2023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17A74-FEF5-4E6F-B916-F82F92A19F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A2908-9CAD-49F6-A4D2-F3BC9D19F8D5}" type="datetimeFigureOut">
              <a:rPr lang="en-US" smtClean="0"/>
              <a:pPr/>
              <a:t>8/16/2023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17A74-FEF5-4E6F-B916-F82F92A19F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A2908-9CAD-49F6-A4D2-F3BC9D19F8D5}" type="datetimeFigureOut">
              <a:rPr lang="en-US" smtClean="0"/>
              <a:pPr/>
              <a:t>8/16/2023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17A74-FEF5-4E6F-B916-F82F92A19F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A2908-9CAD-49F6-A4D2-F3BC9D19F8D5}" type="datetimeFigureOut">
              <a:rPr lang="en-US" smtClean="0"/>
              <a:pPr/>
              <a:t>8/16/2023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17A74-FEF5-4E6F-B916-F82F92A19F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A2908-9CAD-49F6-A4D2-F3BC9D19F8D5}" type="datetimeFigureOut">
              <a:rPr lang="en-US" smtClean="0"/>
              <a:pPr/>
              <a:t>8/16/2023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17A74-FEF5-4E6F-B916-F82F92A19F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A2908-9CAD-49F6-A4D2-F3BC9D19F8D5}" type="datetimeFigureOut">
              <a:rPr lang="en-US" smtClean="0"/>
              <a:pPr/>
              <a:t>8/16/2023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17A74-FEF5-4E6F-B916-F82F92A19F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A2908-9CAD-49F6-A4D2-F3BC9D19F8D5}" type="datetimeFigureOut">
              <a:rPr lang="en-US" smtClean="0"/>
              <a:pPr/>
              <a:t>8/16/2023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17A74-FEF5-4E6F-B916-F82F92A19F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A2908-9CAD-49F6-A4D2-F3BC9D19F8D5}" type="datetimeFigureOut">
              <a:rPr lang="en-US" smtClean="0"/>
              <a:pPr/>
              <a:t>8/16/2023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17A74-FEF5-4E6F-B916-F82F92A19F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A2908-9CAD-49F6-A4D2-F3BC9D19F8D5}" type="datetimeFigureOut">
              <a:rPr lang="en-US" smtClean="0"/>
              <a:pPr/>
              <a:t>8/16/2023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117A74-FEF5-4E6F-B916-F82F92A19FB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quiz.geeksforgeeks.org/merge-sort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Quick sort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pPr algn="l" eaLnBrk="1" hangingPunct="1"/>
            <a:r>
              <a:rPr lang="en-US" altLang="zh-TW" sz="3200">
                <a:ea typeface="新細明體" pitchFamily="18" charset="-120"/>
              </a:rPr>
              <a:t>A worst/bad case</a:t>
            </a:r>
            <a:br>
              <a:rPr lang="en-US" altLang="zh-TW" sz="3200">
                <a:ea typeface="新細明體" pitchFamily="18" charset="-120"/>
              </a:rPr>
            </a:br>
            <a:r>
              <a:rPr lang="en-US" altLang="zh-TW" sz="3200"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I</a:t>
            </a:r>
            <a:r>
              <a:rPr lang="en-US" altLang="zh-TW" sz="2800"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t occurs if the list is already in sorted order</a:t>
            </a:r>
          </a:p>
        </p:txBody>
      </p:sp>
      <p:sp>
        <p:nvSpPr>
          <p:cNvPr id="286723" name="Oval 3"/>
          <p:cNvSpPr>
            <a:spLocks noChangeArrowheads="1"/>
          </p:cNvSpPr>
          <p:nvPr/>
        </p:nvSpPr>
        <p:spPr bwMode="auto">
          <a:xfrm>
            <a:off x="4740275" y="1905000"/>
            <a:ext cx="355600" cy="3556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altLang="zh-TW">
                <a:ea typeface="新細明體" pitchFamily="18" charset="-120"/>
              </a:rPr>
              <a:t>8</a:t>
            </a:r>
          </a:p>
        </p:txBody>
      </p:sp>
      <p:sp>
        <p:nvSpPr>
          <p:cNvPr id="286724" name="Oval 4"/>
          <p:cNvSpPr>
            <a:spLocks noChangeArrowheads="1"/>
          </p:cNvSpPr>
          <p:nvPr/>
        </p:nvSpPr>
        <p:spPr bwMode="auto">
          <a:xfrm>
            <a:off x="4381500" y="1905000"/>
            <a:ext cx="355600" cy="3556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altLang="zh-TW">
                <a:ea typeface="新細明體" pitchFamily="18" charset="-120"/>
              </a:rPr>
              <a:t>7</a:t>
            </a:r>
          </a:p>
        </p:txBody>
      </p:sp>
      <p:sp>
        <p:nvSpPr>
          <p:cNvPr id="286725" name="Oval 5"/>
          <p:cNvSpPr>
            <a:spLocks noChangeArrowheads="1"/>
          </p:cNvSpPr>
          <p:nvPr/>
        </p:nvSpPr>
        <p:spPr bwMode="auto">
          <a:xfrm>
            <a:off x="4011613" y="1892300"/>
            <a:ext cx="355600" cy="3556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altLang="zh-TW">
                <a:ea typeface="新細明體" pitchFamily="18" charset="-120"/>
              </a:rPr>
              <a:t>6</a:t>
            </a:r>
          </a:p>
        </p:txBody>
      </p:sp>
      <p:sp>
        <p:nvSpPr>
          <p:cNvPr id="286726" name="Oval 6"/>
          <p:cNvSpPr>
            <a:spLocks noChangeArrowheads="1"/>
          </p:cNvSpPr>
          <p:nvPr/>
        </p:nvSpPr>
        <p:spPr bwMode="auto">
          <a:xfrm>
            <a:off x="3652838" y="1892300"/>
            <a:ext cx="355600" cy="3556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altLang="zh-TW">
                <a:ea typeface="新細明體" pitchFamily="18" charset="-120"/>
              </a:rPr>
              <a:t>5</a:t>
            </a:r>
          </a:p>
        </p:txBody>
      </p:sp>
      <p:sp>
        <p:nvSpPr>
          <p:cNvPr id="286727" name="Oval 7"/>
          <p:cNvSpPr>
            <a:spLocks noChangeArrowheads="1"/>
          </p:cNvSpPr>
          <p:nvPr/>
        </p:nvSpPr>
        <p:spPr bwMode="auto">
          <a:xfrm>
            <a:off x="3295650" y="1892300"/>
            <a:ext cx="355600" cy="3556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altLang="zh-TW">
                <a:ea typeface="新細明體" pitchFamily="18" charset="-120"/>
              </a:rPr>
              <a:t>4</a:t>
            </a:r>
          </a:p>
        </p:txBody>
      </p:sp>
      <p:sp>
        <p:nvSpPr>
          <p:cNvPr id="286728" name="Oval 8"/>
          <p:cNvSpPr>
            <a:spLocks noChangeArrowheads="1"/>
          </p:cNvSpPr>
          <p:nvPr/>
        </p:nvSpPr>
        <p:spPr bwMode="auto">
          <a:xfrm>
            <a:off x="2936875" y="1892300"/>
            <a:ext cx="355600" cy="3556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altLang="zh-TW">
                <a:ea typeface="新細明體" pitchFamily="18" charset="-120"/>
              </a:rPr>
              <a:t>3</a:t>
            </a:r>
          </a:p>
        </p:txBody>
      </p:sp>
      <p:sp>
        <p:nvSpPr>
          <p:cNvPr id="286729" name="Oval 9"/>
          <p:cNvSpPr>
            <a:spLocks noChangeArrowheads="1"/>
          </p:cNvSpPr>
          <p:nvPr/>
        </p:nvSpPr>
        <p:spPr bwMode="auto">
          <a:xfrm>
            <a:off x="2590800" y="1892300"/>
            <a:ext cx="355600" cy="3556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altLang="zh-TW">
                <a:ea typeface="新細明體" pitchFamily="18" charset="-120"/>
              </a:rPr>
              <a:t>2</a:t>
            </a:r>
          </a:p>
        </p:txBody>
      </p:sp>
      <p:sp>
        <p:nvSpPr>
          <p:cNvPr id="286730" name="Oval 10"/>
          <p:cNvSpPr>
            <a:spLocks noChangeArrowheads="1"/>
          </p:cNvSpPr>
          <p:nvPr/>
        </p:nvSpPr>
        <p:spPr bwMode="auto">
          <a:xfrm>
            <a:off x="2233613" y="1892300"/>
            <a:ext cx="355600" cy="3556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altLang="zh-TW">
                <a:ea typeface="新細明體" pitchFamily="18" charset="-120"/>
              </a:rPr>
              <a:t>1</a:t>
            </a:r>
          </a:p>
        </p:txBody>
      </p:sp>
      <p:sp>
        <p:nvSpPr>
          <p:cNvPr id="286731" name="AutoShape 11"/>
          <p:cNvSpPr>
            <a:spLocks/>
          </p:cNvSpPr>
          <p:nvPr/>
        </p:nvSpPr>
        <p:spPr bwMode="auto">
          <a:xfrm>
            <a:off x="5676900" y="1930400"/>
            <a:ext cx="271463" cy="3924300"/>
          </a:xfrm>
          <a:prstGeom prst="rightBrace">
            <a:avLst>
              <a:gd name="adj1" fmla="val 120468"/>
              <a:gd name="adj2" fmla="val 51255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8620" name="Oval 12"/>
          <p:cNvSpPr>
            <a:spLocks noChangeArrowheads="1"/>
          </p:cNvSpPr>
          <p:nvPr/>
        </p:nvSpPr>
        <p:spPr bwMode="auto">
          <a:xfrm flipH="1">
            <a:off x="2233613" y="2276475"/>
            <a:ext cx="355600" cy="355600"/>
          </a:xfrm>
          <a:prstGeom prst="ellipse">
            <a:avLst/>
          </a:prstGeom>
          <a:gradFill rotWithShape="1">
            <a:gsLst>
              <a:gs pos="0">
                <a:srgbClr val="761800"/>
              </a:gs>
              <a:gs pos="100000">
                <a:srgbClr val="FF3300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altLang="zh-TW">
                <a:ea typeface="新細明體" pitchFamily="18" charset="-120"/>
              </a:rPr>
              <a:t>1</a:t>
            </a:r>
          </a:p>
        </p:txBody>
      </p:sp>
      <p:sp>
        <p:nvSpPr>
          <p:cNvPr id="286733" name="Oval 13"/>
          <p:cNvSpPr>
            <a:spLocks noChangeArrowheads="1"/>
          </p:cNvSpPr>
          <p:nvPr/>
        </p:nvSpPr>
        <p:spPr bwMode="auto">
          <a:xfrm flipH="1">
            <a:off x="2592388" y="2276475"/>
            <a:ext cx="355600" cy="3556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altLang="zh-TW">
                <a:ea typeface="新細明體" pitchFamily="18" charset="-120"/>
              </a:rPr>
              <a:t>2</a:t>
            </a:r>
          </a:p>
        </p:txBody>
      </p:sp>
      <p:sp>
        <p:nvSpPr>
          <p:cNvPr id="286734" name="Oval 14"/>
          <p:cNvSpPr>
            <a:spLocks noChangeArrowheads="1"/>
          </p:cNvSpPr>
          <p:nvPr/>
        </p:nvSpPr>
        <p:spPr bwMode="auto">
          <a:xfrm flipH="1">
            <a:off x="2938463" y="2276475"/>
            <a:ext cx="355600" cy="3556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altLang="zh-TW">
                <a:ea typeface="新細明體" pitchFamily="18" charset="-120"/>
              </a:rPr>
              <a:t>3</a:t>
            </a:r>
          </a:p>
        </p:txBody>
      </p:sp>
      <p:sp>
        <p:nvSpPr>
          <p:cNvPr id="286735" name="Oval 15"/>
          <p:cNvSpPr>
            <a:spLocks noChangeArrowheads="1"/>
          </p:cNvSpPr>
          <p:nvPr/>
        </p:nvSpPr>
        <p:spPr bwMode="auto">
          <a:xfrm flipH="1">
            <a:off x="3295650" y="2276475"/>
            <a:ext cx="355600" cy="3556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altLang="zh-TW">
                <a:ea typeface="新細明體" pitchFamily="18" charset="-120"/>
              </a:rPr>
              <a:t>4</a:t>
            </a:r>
          </a:p>
        </p:txBody>
      </p:sp>
      <p:sp>
        <p:nvSpPr>
          <p:cNvPr id="286736" name="Oval 16"/>
          <p:cNvSpPr>
            <a:spLocks noChangeArrowheads="1"/>
          </p:cNvSpPr>
          <p:nvPr/>
        </p:nvSpPr>
        <p:spPr bwMode="auto">
          <a:xfrm flipH="1">
            <a:off x="3654425" y="2276475"/>
            <a:ext cx="355600" cy="3556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altLang="zh-TW">
                <a:ea typeface="新細明體" pitchFamily="18" charset="-120"/>
              </a:rPr>
              <a:t>5</a:t>
            </a:r>
          </a:p>
        </p:txBody>
      </p:sp>
      <p:sp>
        <p:nvSpPr>
          <p:cNvPr id="286737" name="Oval 17"/>
          <p:cNvSpPr>
            <a:spLocks noChangeArrowheads="1"/>
          </p:cNvSpPr>
          <p:nvPr/>
        </p:nvSpPr>
        <p:spPr bwMode="auto">
          <a:xfrm flipH="1">
            <a:off x="4011613" y="2276475"/>
            <a:ext cx="355600" cy="3556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altLang="zh-TW">
                <a:ea typeface="新細明體" pitchFamily="18" charset="-120"/>
              </a:rPr>
              <a:t>6</a:t>
            </a:r>
          </a:p>
        </p:txBody>
      </p:sp>
      <p:sp>
        <p:nvSpPr>
          <p:cNvPr id="286738" name="Oval 18"/>
          <p:cNvSpPr>
            <a:spLocks noChangeArrowheads="1"/>
          </p:cNvSpPr>
          <p:nvPr/>
        </p:nvSpPr>
        <p:spPr bwMode="auto">
          <a:xfrm flipH="1">
            <a:off x="4383088" y="2289175"/>
            <a:ext cx="355600" cy="3556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altLang="zh-TW">
                <a:ea typeface="新細明體" pitchFamily="18" charset="-120"/>
              </a:rPr>
              <a:t>7</a:t>
            </a:r>
          </a:p>
        </p:txBody>
      </p:sp>
      <p:sp>
        <p:nvSpPr>
          <p:cNvPr id="286739" name="Oval 19"/>
          <p:cNvSpPr>
            <a:spLocks noChangeArrowheads="1"/>
          </p:cNvSpPr>
          <p:nvPr/>
        </p:nvSpPr>
        <p:spPr bwMode="auto">
          <a:xfrm flipH="1">
            <a:off x="4741863" y="2289175"/>
            <a:ext cx="355600" cy="3556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altLang="zh-TW">
                <a:ea typeface="新細明體" pitchFamily="18" charset="-120"/>
              </a:rPr>
              <a:t>8</a:t>
            </a:r>
          </a:p>
        </p:txBody>
      </p:sp>
      <p:sp>
        <p:nvSpPr>
          <p:cNvPr id="68628" name="Oval 20"/>
          <p:cNvSpPr>
            <a:spLocks noChangeArrowheads="1"/>
          </p:cNvSpPr>
          <p:nvPr/>
        </p:nvSpPr>
        <p:spPr bwMode="auto">
          <a:xfrm flipH="1">
            <a:off x="2592388" y="2660650"/>
            <a:ext cx="355600" cy="355600"/>
          </a:xfrm>
          <a:prstGeom prst="ellipse">
            <a:avLst/>
          </a:prstGeom>
          <a:gradFill rotWithShape="1">
            <a:gsLst>
              <a:gs pos="0">
                <a:srgbClr val="761800"/>
              </a:gs>
              <a:gs pos="100000">
                <a:srgbClr val="FF3300"/>
              </a:gs>
            </a:gsLst>
            <a:lin ang="18900000" scaled="1"/>
          </a:gra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altLang="zh-TW">
                <a:ea typeface="新細明體" pitchFamily="18" charset="-120"/>
              </a:rPr>
              <a:t>2</a:t>
            </a:r>
          </a:p>
        </p:txBody>
      </p:sp>
      <p:sp>
        <p:nvSpPr>
          <p:cNvPr id="286741" name="Oval 21"/>
          <p:cNvSpPr>
            <a:spLocks noChangeArrowheads="1"/>
          </p:cNvSpPr>
          <p:nvPr/>
        </p:nvSpPr>
        <p:spPr bwMode="auto">
          <a:xfrm flipH="1">
            <a:off x="2938463" y="2660650"/>
            <a:ext cx="355600" cy="3556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altLang="zh-TW">
                <a:ea typeface="新細明體" pitchFamily="18" charset="-120"/>
              </a:rPr>
              <a:t>3</a:t>
            </a:r>
          </a:p>
        </p:txBody>
      </p:sp>
      <p:sp>
        <p:nvSpPr>
          <p:cNvPr id="286742" name="Oval 22"/>
          <p:cNvSpPr>
            <a:spLocks noChangeArrowheads="1"/>
          </p:cNvSpPr>
          <p:nvPr/>
        </p:nvSpPr>
        <p:spPr bwMode="auto">
          <a:xfrm flipH="1">
            <a:off x="3295650" y="2660650"/>
            <a:ext cx="355600" cy="3556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altLang="zh-TW">
                <a:ea typeface="新細明體" pitchFamily="18" charset="-120"/>
              </a:rPr>
              <a:t>4</a:t>
            </a:r>
          </a:p>
        </p:txBody>
      </p:sp>
      <p:sp>
        <p:nvSpPr>
          <p:cNvPr id="286743" name="Oval 23"/>
          <p:cNvSpPr>
            <a:spLocks noChangeArrowheads="1"/>
          </p:cNvSpPr>
          <p:nvPr/>
        </p:nvSpPr>
        <p:spPr bwMode="auto">
          <a:xfrm flipH="1">
            <a:off x="3654425" y="2660650"/>
            <a:ext cx="355600" cy="3556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altLang="zh-TW">
                <a:ea typeface="新細明體" pitchFamily="18" charset="-120"/>
              </a:rPr>
              <a:t>5</a:t>
            </a:r>
          </a:p>
        </p:txBody>
      </p:sp>
      <p:sp>
        <p:nvSpPr>
          <p:cNvPr id="286744" name="Oval 24"/>
          <p:cNvSpPr>
            <a:spLocks noChangeArrowheads="1"/>
          </p:cNvSpPr>
          <p:nvPr/>
        </p:nvSpPr>
        <p:spPr bwMode="auto">
          <a:xfrm flipH="1">
            <a:off x="4011613" y="2660650"/>
            <a:ext cx="355600" cy="3556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altLang="zh-TW">
                <a:ea typeface="新細明體" pitchFamily="18" charset="-120"/>
              </a:rPr>
              <a:t>6</a:t>
            </a:r>
          </a:p>
        </p:txBody>
      </p:sp>
      <p:sp>
        <p:nvSpPr>
          <p:cNvPr id="286745" name="Oval 25"/>
          <p:cNvSpPr>
            <a:spLocks noChangeArrowheads="1"/>
          </p:cNvSpPr>
          <p:nvPr/>
        </p:nvSpPr>
        <p:spPr bwMode="auto">
          <a:xfrm flipH="1">
            <a:off x="4383088" y="2673350"/>
            <a:ext cx="355600" cy="3556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altLang="zh-TW">
                <a:ea typeface="新細明體" pitchFamily="18" charset="-120"/>
              </a:rPr>
              <a:t>7</a:t>
            </a:r>
          </a:p>
        </p:txBody>
      </p:sp>
      <p:sp>
        <p:nvSpPr>
          <p:cNvPr id="286746" name="Oval 26"/>
          <p:cNvSpPr>
            <a:spLocks noChangeArrowheads="1"/>
          </p:cNvSpPr>
          <p:nvPr/>
        </p:nvSpPr>
        <p:spPr bwMode="auto">
          <a:xfrm flipH="1">
            <a:off x="4741863" y="2673350"/>
            <a:ext cx="355600" cy="3556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altLang="zh-TW">
                <a:ea typeface="新細明體" pitchFamily="18" charset="-120"/>
              </a:rPr>
              <a:t>8</a:t>
            </a:r>
          </a:p>
        </p:txBody>
      </p:sp>
      <p:sp>
        <p:nvSpPr>
          <p:cNvPr id="68635" name="Oval 27"/>
          <p:cNvSpPr>
            <a:spLocks noChangeArrowheads="1"/>
          </p:cNvSpPr>
          <p:nvPr/>
        </p:nvSpPr>
        <p:spPr bwMode="auto">
          <a:xfrm flipH="1">
            <a:off x="2938463" y="3046413"/>
            <a:ext cx="355600" cy="355600"/>
          </a:xfrm>
          <a:prstGeom prst="ellipse">
            <a:avLst/>
          </a:prstGeom>
          <a:gradFill rotWithShape="1">
            <a:gsLst>
              <a:gs pos="0">
                <a:srgbClr val="761800"/>
              </a:gs>
              <a:gs pos="100000">
                <a:srgbClr val="FF3300"/>
              </a:gs>
            </a:gsLst>
            <a:lin ang="18900000" scaled="1"/>
          </a:gra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altLang="zh-TW">
                <a:ea typeface="新細明體" pitchFamily="18" charset="-120"/>
              </a:rPr>
              <a:t>3</a:t>
            </a:r>
          </a:p>
        </p:txBody>
      </p:sp>
      <p:sp>
        <p:nvSpPr>
          <p:cNvPr id="286748" name="Oval 28"/>
          <p:cNvSpPr>
            <a:spLocks noChangeArrowheads="1"/>
          </p:cNvSpPr>
          <p:nvPr/>
        </p:nvSpPr>
        <p:spPr bwMode="auto">
          <a:xfrm flipH="1">
            <a:off x="3295650" y="3046413"/>
            <a:ext cx="355600" cy="3556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altLang="zh-TW">
                <a:ea typeface="新細明體" pitchFamily="18" charset="-120"/>
              </a:rPr>
              <a:t>4</a:t>
            </a:r>
          </a:p>
        </p:txBody>
      </p:sp>
      <p:sp>
        <p:nvSpPr>
          <p:cNvPr id="286749" name="Oval 29"/>
          <p:cNvSpPr>
            <a:spLocks noChangeArrowheads="1"/>
          </p:cNvSpPr>
          <p:nvPr/>
        </p:nvSpPr>
        <p:spPr bwMode="auto">
          <a:xfrm flipH="1">
            <a:off x="3654425" y="3046413"/>
            <a:ext cx="355600" cy="3556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altLang="zh-TW">
                <a:ea typeface="新細明體" pitchFamily="18" charset="-120"/>
              </a:rPr>
              <a:t>5</a:t>
            </a:r>
          </a:p>
        </p:txBody>
      </p:sp>
      <p:sp>
        <p:nvSpPr>
          <p:cNvPr id="286750" name="Oval 30"/>
          <p:cNvSpPr>
            <a:spLocks noChangeArrowheads="1"/>
          </p:cNvSpPr>
          <p:nvPr/>
        </p:nvSpPr>
        <p:spPr bwMode="auto">
          <a:xfrm flipH="1">
            <a:off x="4011613" y="3046413"/>
            <a:ext cx="355600" cy="3556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altLang="zh-TW">
                <a:ea typeface="新細明體" pitchFamily="18" charset="-120"/>
              </a:rPr>
              <a:t>6</a:t>
            </a:r>
          </a:p>
        </p:txBody>
      </p:sp>
      <p:sp>
        <p:nvSpPr>
          <p:cNvPr id="286751" name="Oval 31"/>
          <p:cNvSpPr>
            <a:spLocks noChangeArrowheads="1"/>
          </p:cNvSpPr>
          <p:nvPr/>
        </p:nvSpPr>
        <p:spPr bwMode="auto">
          <a:xfrm flipH="1">
            <a:off x="4383088" y="3059113"/>
            <a:ext cx="355600" cy="3556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altLang="zh-TW">
                <a:ea typeface="新細明體" pitchFamily="18" charset="-120"/>
              </a:rPr>
              <a:t>7</a:t>
            </a:r>
          </a:p>
        </p:txBody>
      </p:sp>
      <p:sp>
        <p:nvSpPr>
          <p:cNvPr id="286752" name="Oval 32"/>
          <p:cNvSpPr>
            <a:spLocks noChangeArrowheads="1"/>
          </p:cNvSpPr>
          <p:nvPr/>
        </p:nvSpPr>
        <p:spPr bwMode="auto">
          <a:xfrm flipH="1">
            <a:off x="4741863" y="3059113"/>
            <a:ext cx="355600" cy="3556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altLang="zh-TW">
                <a:ea typeface="新細明體" pitchFamily="18" charset="-120"/>
              </a:rPr>
              <a:t>8</a:t>
            </a:r>
          </a:p>
        </p:txBody>
      </p:sp>
      <p:sp>
        <p:nvSpPr>
          <p:cNvPr id="68641" name="Oval 33"/>
          <p:cNvSpPr>
            <a:spLocks noChangeArrowheads="1"/>
          </p:cNvSpPr>
          <p:nvPr/>
        </p:nvSpPr>
        <p:spPr bwMode="auto">
          <a:xfrm flipH="1">
            <a:off x="3295650" y="3430588"/>
            <a:ext cx="355600" cy="355600"/>
          </a:xfrm>
          <a:prstGeom prst="ellipse">
            <a:avLst/>
          </a:prstGeom>
          <a:gradFill rotWithShape="1">
            <a:gsLst>
              <a:gs pos="0">
                <a:srgbClr val="761800"/>
              </a:gs>
              <a:gs pos="100000">
                <a:srgbClr val="FF3300"/>
              </a:gs>
            </a:gsLst>
            <a:lin ang="18900000" scaled="1"/>
          </a:gra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altLang="zh-TW">
                <a:ea typeface="新細明體" pitchFamily="18" charset="-120"/>
              </a:rPr>
              <a:t>4</a:t>
            </a:r>
          </a:p>
        </p:txBody>
      </p:sp>
      <p:sp>
        <p:nvSpPr>
          <p:cNvPr id="286754" name="Oval 34"/>
          <p:cNvSpPr>
            <a:spLocks noChangeArrowheads="1"/>
          </p:cNvSpPr>
          <p:nvPr/>
        </p:nvSpPr>
        <p:spPr bwMode="auto">
          <a:xfrm flipH="1">
            <a:off x="3654425" y="3430588"/>
            <a:ext cx="355600" cy="3556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altLang="zh-TW">
                <a:ea typeface="新細明體" pitchFamily="18" charset="-120"/>
              </a:rPr>
              <a:t>5</a:t>
            </a:r>
          </a:p>
        </p:txBody>
      </p:sp>
      <p:sp>
        <p:nvSpPr>
          <p:cNvPr id="286755" name="Oval 35"/>
          <p:cNvSpPr>
            <a:spLocks noChangeArrowheads="1"/>
          </p:cNvSpPr>
          <p:nvPr/>
        </p:nvSpPr>
        <p:spPr bwMode="auto">
          <a:xfrm flipH="1">
            <a:off x="4011613" y="3430588"/>
            <a:ext cx="355600" cy="3556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altLang="zh-TW">
                <a:ea typeface="新細明體" pitchFamily="18" charset="-120"/>
              </a:rPr>
              <a:t>6</a:t>
            </a:r>
          </a:p>
        </p:txBody>
      </p:sp>
      <p:sp>
        <p:nvSpPr>
          <p:cNvPr id="286756" name="Oval 36"/>
          <p:cNvSpPr>
            <a:spLocks noChangeArrowheads="1"/>
          </p:cNvSpPr>
          <p:nvPr/>
        </p:nvSpPr>
        <p:spPr bwMode="auto">
          <a:xfrm flipH="1">
            <a:off x="4383088" y="3443288"/>
            <a:ext cx="355600" cy="3556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altLang="zh-TW">
                <a:ea typeface="新細明體" pitchFamily="18" charset="-120"/>
              </a:rPr>
              <a:t>7</a:t>
            </a:r>
          </a:p>
        </p:txBody>
      </p:sp>
      <p:sp>
        <p:nvSpPr>
          <p:cNvPr id="286757" name="Oval 37"/>
          <p:cNvSpPr>
            <a:spLocks noChangeArrowheads="1"/>
          </p:cNvSpPr>
          <p:nvPr/>
        </p:nvSpPr>
        <p:spPr bwMode="auto">
          <a:xfrm flipH="1">
            <a:off x="4741863" y="3443288"/>
            <a:ext cx="355600" cy="3556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altLang="zh-TW">
                <a:ea typeface="新細明體" pitchFamily="18" charset="-120"/>
              </a:rPr>
              <a:t>8</a:t>
            </a:r>
          </a:p>
        </p:txBody>
      </p:sp>
      <p:sp>
        <p:nvSpPr>
          <p:cNvPr id="68646" name="Oval 38"/>
          <p:cNvSpPr>
            <a:spLocks noChangeArrowheads="1"/>
          </p:cNvSpPr>
          <p:nvPr/>
        </p:nvSpPr>
        <p:spPr bwMode="auto">
          <a:xfrm flipH="1">
            <a:off x="3654425" y="3816350"/>
            <a:ext cx="355600" cy="355600"/>
          </a:xfrm>
          <a:prstGeom prst="ellipse">
            <a:avLst/>
          </a:prstGeom>
          <a:gradFill rotWithShape="1">
            <a:gsLst>
              <a:gs pos="0">
                <a:srgbClr val="761800"/>
              </a:gs>
              <a:gs pos="100000">
                <a:srgbClr val="FF3300"/>
              </a:gs>
            </a:gsLst>
            <a:lin ang="18900000" scaled="1"/>
          </a:gra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altLang="zh-TW">
                <a:ea typeface="新細明體" pitchFamily="18" charset="-120"/>
              </a:rPr>
              <a:t>5</a:t>
            </a:r>
          </a:p>
        </p:txBody>
      </p:sp>
      <p:sp>
        <p:nvSpPr>
          <p:cNvPr id="286759" name="Oval 39"/>
          <p:cNvSpPr>
            <a:spLocks noChangeArrowheads="1"/>
          </p:cNvSpPr>
          <p:nvPr/>
        </p:nvSpPr>
        <p:spPr bwMode="auto">
          <a:xfrm flipH="1">
            <a:off x="4011613" y="3816350"/>
            <a:ext cx="355600" cy="3556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altLang="zh-TW">
                <a:ea typeface="新細明體" pitchFamily="18" charset="-120"/>
              </a:rPr>
              <a:t>6</a:t>
            </a:r>
          </a:p>
        </p:txBody>
      </p:sp>
      <p:sp>
        <p:nvSpPr>
          <p:cNvPr id="286760" name="Oval 40"/>
          <p:cNvSpPr>
            <a:spLocks noChangeArrowheads="1"/>
          </p:cNvSpPr>
          <p:nvPr/>
        </p:nvSpPr>
        <p:spPr bwMode="auto">
          <a:xfrm flipH="1">
            <a:off x="4383088" y="3829050"/>
            <a:ext cx="355600" cy="3556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altLang="zh-TW">
                <a:ea typeface="新細明體" pitchFamily="18" charset="-120"/>
              </a:rPr>
              <a:t>7</a:t>
            </a:r>
          </a:p>
        </p:txBody>
      </p:sp>
      <p:sp>
        <p:nvSpPr>
          <p:cNvPr id="286761" name="Oval 41"/>
          <p:cNvSpPr>
            <a:spLocks noChangeArrowheads="1"/>
          </p:cNvSpPr>
          <p:nvPr/>
        </p:nvSpPr>
        <p:spPr bwMode="auto">
          <a:xfrm flipH="1">
            <a:off x="4741863" y="3829050"/>
            <a:ext cx="355600" cy="3556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altLang="zh-TW">
                <a:ea typeface="新細明體" pitchFamily="18" charset="-120"/>
              </a:rPr>
              <a:t>8</a:t>
            </a:r>
          </a:p>
        </p:txBody>
      </p:sp>
      <p:sp>
        <p:nvSpPr>
          <p:cNvPr id="68650" name="Oval 42"/>
          <p:cNvSpPr>
            <a:spLocks noChangeArrowheads="1"/>
          </p:cNvSpPr>
          <p:nvPr/>
        </p:nvSpPr>
        <p:spPr bwMode="auto">
          <a:xfrm flipH="1">
            <a:off x="4011613" y="4200525"/>
            <a:ext cx="355600" cy="355600"/>
          </a:xfrm>
          <a:prstGeom prst="ellipse">
            <a:avLst/>
          </a:prstGeom>
          <a:gradFill rotWithShape="1">
            <a:gsLst>
              <a:gs pos="0">
                <a:srgbClr val="761800"/>
              </a:gs>
              <a:gs pos="100000">
                <a:srgbClr val="FF3300"/>
              </a:gs>
            </a:gsLst>
            <a:lin ang="18900000" scaled="1"/>
          </a:gra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altLang="zh-TW">
                <a:ea typeface="新細明體" pitchFamily="18" charset="-120"/>
              </a:rPr>
              <a:t>6</a:t>
            </a:r>
          </a:p>
        </p:txBody>
      </p:sp>
      <p:sp>
        <p:nvSpPr>
          <p:cNvPr id="286763" name="Oval 43"/>
          <p:cNvSpPr>
            <a:spLocks noChangeArrowheads="1"/>
          </p:cNvSpPr>
          <p:nvPr/>
        </p:nvSpPr>
        <p:spPr bwMode="auto">
          <a:xfrm flipH="1">
            <a:off x="4383088" y="4213225"/>
            <a:ext cx="355600" cy="3556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altLang="zh-TW">
                <a:ea typeface="新細明體" pitchFamily="18" charset="-120"/>
              </a:rPr>
              <a:t>7</a:t>
            </a:r>
          </a:p>
        </p:txBody>
      </p:sp>
      <p:sp>
        <p:nvSpPr>
          <p:cNvPr id="286764" name="Oval 44"/>
          <p:cNvSpPr>
            <a:spLocks noChangeArrowheads="1"/>
          </p:cNvSpPr>
          <p:nvPr/>
        </p:nvSpPr>
        <p:spPr bwMode="auto">
          <a:xfrm flipH="1">
            <a:off x="4741863" y="4213225"/>
            <a:ext cx="355600" cy="3556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altLang="zh-TW">
                <a:ea typeface="新細明體" pitchFamily="18" charset="-120"/>
              </a:rPr>
              <a:t>8</a:t>
            </a:r>
          </a:p>
        </p:txBody>
      </p:sp>
      <p:sp>
        <p:nvSpPr>
          <p:cNvPr id="68653" name="Oval 45"/>
          <p:cNvSpPr>
            <a:spLocks noChangeArrowheads="1"/>
          </p:cNvSpPr>
          <p:nvPr/>
        </p:nvSpPr>
        <p:spPr bwMode="auto">
          <a:xfrm flipH="1">
            <a:off x="4370388" y="4572000"/>
            <a:ext cx="355600" cy="355600"/>
          </a:xfrm>
          <a:prstGeom prst="ellipse">
            <a:avLst/>
          </a:prstGeom>
          <a:gradFill rotWithShape="1">
            <a:gsLst>
              <a:gs pos="0">
                <a:srgbClr val="761800"/>
              </a:gs>
              <a:gs pos="100000">
                <a:srgbClr val="FF3300"/>
              </a:gs>
            </a:gsLst>
            <a:lin ang="18900000" scaled="1"/>
          </a:gra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altLang="zh-TW">
                <a:ea typeface="新細明體" pitchFamily="18" charset="-120"/>
              </a:rPr>
              <a:t>7</a:t>
            </a:r>
          </a:p>
        </p:txBody>
      </p:sp>
      <p:sp>
        <p:nvSpPr>
          <p:cNvPr id="286766" name="Oval 46"/>
          <p:cNvSpPr>
            <a:spLocks noChangeArrowheads="1"/>
          </p:cNvSpPr>
          <p:nvPr/>
        </p:nvSpPr>
        <p:spPr bwMode="auto">
          <a:xfrm flipH="1">
            <a:off x="4741863" y="4597400"/>
            <a:ext cx="355600" cy="3556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altLang="zh-TW">
                <a:ea typeface="新細明體" pitchFamily="18" charset="-120"/>
              </a:rPr>
              <a:t>8</a:t>
            </a:r>
          </a:p>
        </p:txBody>
      </p:sp>
      <p:sp>
        <p:nvSpPr>
          <p:cNvPr id="68655" name="Oval 47"/>
          <p:cNvSpPr>
            <a:spLocks noChangeArrowheads="1"/>
          </p:cNvSpPr>
          <p:nvPr/>
        </p:nvSpPr>
        <p:spPr bwMode="auto">
          <a:xfrm flipH="1">
            <a:off x="4741863" y="4983163"/>
            <a:ext cx="355600" cy="355600"/>
          </a:xfrm>
          <a:prstGeom prst="ellipse">
            <a:avLst/>
          </a:prstGeom>
          <a:gradFill rotWithShape="1">
            <a:gsLst>
              <a:gs pos="0">
                <a:srgbClr val="761800"/>
              </a:gs>
              <a:gs pos="100000">
                <a:srgbClr val="FF3300"/>
              </a:gs>
            </a:gsLst>
            <a:lin ang="18900000" scaled="1"/>
          </a:gra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altLang="zh-TW">
                <a:ea typeface="新細明體" pitchFamily="18" charset="-120"/>
              </a:rPr>
              <a:t>8</a:t>
            </a:r>
          </a:p>
        </p:txBody>
      </p:sp>
      <p:sp>
        <p:nvSpPr>
          <p:cNvPr id="68656" name="Rectangle 48"/>
          <p:cNvSpPr>
            <a:spLocks noChangeArrowheads="1"/>
          </p:cNvSpPr>
          <p:nvPr/>
        </p:nvSpPr>
        <p:spPr bwMode="auto">
          <a:xfrm>
            <a:off x="6045200" y="3479800"/>
            <a:ext cx="1371600" cy="7747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i="1"/>
              <a:t>O</a:t>
            </a:r>
            <a:r>
              <a:rPr lang="en-US" sz="2400"/>
              <a:t>(n</a:t>
            </a:r>
            <a:r>
              <a:rPr lang="en-US" sz="2400" baseline="30000"/>
              <a:t>2</a:t>
            </a:r>
            <a:r>
              <a:rPr lang="en-US" sz="2400"/>
              <a:t>)</a:t>
            </a:r>
          </a:p>
        </p:txBody>
      </p:sp>
      <p:sp>
        <p:nvSpPr>
          <p:cNvPr id="286769" name="Oval 49"/>
          <p:cNvSpPr>
            <a:spLocks noChangeArrowheads="1"/>
          </p:cNvSpPr>
          <p:nvPr/>
        </p:nvSpPr>
        <p:spPr bwMode="auto">
          <a:xfrm>
            <a:off x="5111750" y="1905000"/>
            <a:ext cx="355600" cy="3556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altLang="zh-TW">
                <a:ea typeface="新細明體" pitchFamily="18" charset="-120"/>
              </a:rPr>
              <a:t>9</a:t>
            </a:r>
          </a:p>
        </p:txBody>
      </p:sp>
      <p:sp>
        <p:nvSpPr>
          <p:cNvPr id="286770" name="Oval 50"/>
          <p:cNvSpPr>
            <a:spLocks noChangeArrowheads="1"/>
          </p:cNvSpPr>
          <p:nvPr/>
        </p:nvSpPr>
        <p:spPr bwMode="auto">
          <a:xfrm flipH="1">
            <a:off x="5111750" y="2289175"/>
            <a:ext cx="355600" cy="3556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altLang="zh-TW">
                <a:ea typeface="新細明體" pitchFamily="18" charset="-120"/>
              </a:rPr>
              <a:t>9</a:t>
            </a:r>
          </a:p>
        </p:txBody>
      </p:sp>
      <p:sp>
        <p:nvSpPr>
          <p:cNvPr id="286771" name="Oval 51"/>
          <p:cNvSpPr>
            <a:spLocks noChangeArrowheads="1"/>
          </p:cNvSpPr>
          <p:nvPr/>
        </p:nvSpPr>
        <p:spPr bwMode="auto">
          <a:xfrm flipH="1">
            <a:off x="5111750" y="2673350"/>
            <a:ext cx="355600" cy="3556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altLang="zh-TW">
                <a:ea typeface="新細明體" pitchFamily="18" charset="-120"/>
              </a:rPr>
              <a:t>9</a:t>
            </a:r>
          </a:p>
        </p:txBody>
      </p:sp>
      <p:sp>
        <p:nvSpPr>
          <p:cNvPr id="286772" name="Oval 52"/>
          <p:cNvSpPr>
            <a:spLocks noChangeArrowheads="1"/>
          </p:cNvSpPr>
          <p:nvPr/>
        </p:nvSpPr>
        <p:spPr bwMode="auto">
          <a:xfrm flipH="1">
            <a:off x="5111750" y="3059113"/>
            <a:ext cx="355600" cy="3556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altLang="zh-TW">
                <a:ea typeface="新細明體" pitchFamily="18" charset="-120"/>
              </a:rPr>
              <a:t>9</a:t>
            </a:r>
          </a:p>
        </p:txBody>
      </p:sp>
      <p:sp>
        <p:nvSpPr>
          <p:cNvPr id="286773" name="Oval 53"/>
          <p:cNvSpPr>
            <a:spLocks noChangeArrowheads="1"/>
          </p:cNvSpPr>
          <p:nvPr/>
        </p:nvSpPr>
        <p:spPr bwMode="auto">
          <a:xfrm flipH="1">
            <a:off x="5111750" y="3443288"/>
            <a:ext cx="355600" cy="3556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altLang="zh-TW">
                <a:ea typeface="新細明體" pitchFamily="18" charset="-120"/>
              </a:rPr>
              <a:t>9</a:t>
            </a:r>
          </a:p>
        </p:txBody>
      </p:sp>
      <p:sp>
        <p:nvSpPr>
          <p:cNvPr id="286774" name="Oval 54"/>
          <p:cNvSpPr>
            <a:spLocks noChangeArrowheads="1"/>
          </p:cNvSpPr>
          <p:nvPr/>
        </p:nvSpPr>
        <p:spPr bwMode="auto">
          <a:xfrm flipH="1">
            <a:off x="5111750" y="3829050"/>
            <a:ext cx="355600" cy="3556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altLang="zh-TW">
                <a:ea typeface="新細明體" pitchFamily="18" charset="-120"/>
              </a:rPr>
              <a:t>9</a:t>
            </a:r>
          </a:p>
        </p:txBody>
      </p:sp>
      <p:sp>
        <p:nvSpPr>
          <p:cNvPr id="286775" name="Oval 55"/>
          <p:cNvSpPr>
            <a:spLocks noChangeArrowheads="1"/>
          </p:cNvSpPr>
          <p:nvPr/>
        </p:nvSpPr>
        <p:spPr bwMode="auto">
          <a:xfrm flipH="1">
            <a:off x="5111750" y="4213225"/>
            <a:ext cx="355600" cy="3556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altLang="zh-TW">
                <a:ea typeface="新細明體" pitchFamily="18" charset="-120"/>
              </a:rPr>
              <a:t>9</a:t>
            </a:r>
          </a:p>
        </p:txBody>
      </p:sp>
      <p:sp>
        <p:nvSpPr>
          <p:cNvPr id="286776" name="Oval 56"/>
          <p:cNvSpPr>
            <a:spLocks noChangeArrowheads="1"/>
          </p:cNvSpPr>
          <p:nvPr/>
        </p:nvSpPr>
        <p:spPr bwMode="auto">
          <a:xfrm flipH="1">
            <a:off x="5111750" y="4597400"/>
            <a:ext cx="355600" cy="3556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altLang="zh-TW">
                <a:ea typeface="新細明體" pitchFamily="18" charset="-120"/>
              </a:rPr>
              <a:t>9</a:t>
            </a:r>
          </a:p>
        </p:txBody>
      </p:sp>
      <p:sp>
        <p:nvSpPr>
          <p:cNvPr id="286777" name="Oval 57"/>
          <p:cNvSpPr>
            <a:spLocks noChangeArrowheads="1"/>
          </p:cNvSpPr>
          <p:nvPr/>
        </p:nvSpPr>
        <p:spPr bwMode="auto">
          <a:xfrm flipH="1">
            <a:off x="5111750" y="4983163"/>
            <a:ext cx="355600" cy="3556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altLang="zh-TW">
                <a:ea typeface="新細明體" pitchFamily="18" charset="-120"/>
              </a:rPr>
              <a:t>9</a:t>
            </a:r>
          </a:p>
        </p:txBody>
      </p:sp>
      <p:sp>
        <p:nvSpPr>
          <p:cNvPr id="68666" name="Oval 58"/>
          <p:cNvSpPr>
            <a:spLocks noChangeArrowheads="1"/>
          </p:cNvSpPr>
          <p:nvPr/>
        </p:nvSpPr>
        <p:spPr bwMode="auto">
          <a:xfrm flipH="1">
            <a:off x="5111750" y="5367338"/>
            <a:ext cx="355600" cy="355600"/>
          </a:xfrm>
          <a:prstGeom prst="ellipse">
            <a:avLst/>
          </a:prstGeom>
          <a:gradFill rotWithShape="1">
            <a:gsLst>
              <a:gs pos="0">
                <a:srgbClr val="761800"/>
              </a:gs>
              <a:gs pos="100000">
                <a:srgbClr val="FF3300"/>
              </a:gs>
            </a:gsLst>
            <a:lin ang="18900000" scaled="1"/>
          </a:gra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altLang="zh-TW">
                <a:ea typeface="新細明體" pitchFamily="18" charset="-120"/>
              </a:rPr>
              <a:t>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6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AutoShape 2"/>
          <p:cNvSpPr>
            <a:spLocks noChangeArrowheads="1"/>
          </p:cNvSpPr>
          <p:nvPr/>
        </p:nvSpPr>
        <p:spPr bwMode="auto">
          <a:xfrm>
            <a:off x="1714500" y="2054225"/>
            <a:ext cx="3438525" cy="344488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solidFill>
                <a:schemeClr val="accent1"/>
              </a:solidFill>
              <a:latin typeface="Tahoma" pitchFamily="34" charset="0"/>
            </a:endParaRPr>
          </a:p>
        </p:txBody>
      </p:sp>
      <p:sp>
        <p:nvSpPr>
          <p:cNvPr id="69635" name="AutoShape 3"/>
          <p:cNvSpPr>
            <a:spLocks noChangeArrowheads="1"/>
          </p:cNvSpPr>
          <p:nvPr/>
        </p:nvSpPr>
        <p:spPr bwMode="auto">
          <a:xfrm>
            <a:off x="2157413" y="2781300"/>
            <a:ext cx="3003550" cy="344488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solidFill>
                <a:schemeClr val="accent1"/>
              </a:solidFill>
              <a:latin typeface="Tahoma" pitchFamily="34" charset="0"/>
            </a:endParaRPr>
          </a:p>
        </p:txBody>
      </p:sp>
      <p:sp>
        <p:nvSpPr>
          <p:cNvPr id="69636" name="AutoShape 4"/>
          <p:cNvSpPr>
            <a:spLocks noChangeArrowheads="1"/>
          </p:cNvSpPr>
          <p:nvPr/>
        </p:nvSpPr>
        <p:spPr bwMode="auto">
          <a:xfrm>
            <a:off x="4110038" y="3702050"/>
            <a:ext cx="1041400" cy="344488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solidFill>
                <a:schemeClr val="folHlink"/>
              </a:solidFill>
              <a:latin typeface="Tahoma" pitchFamily="34" charset="0"/>
            </a:endParaRPr>
          </a:p>
        </p:txBody>
      </p:sp>
      <p:cxnSp>
        <p:nvCxnSpPr>
          <p:cNvPr id="69637" name="AutoShape 5"/>
          <p:cNvCxnSpPr>
            <a:cxnSpLocks noChangeShapeType="1"/>
            <a:stCxn id="69635" idx="0"/>
            <a:endCxn id="69634" idx="2"/>
          </p:cNvCxnSpPr>
          <p:nvPr/>
        </p:nvCxnSpPr>
        <p:spPr bwMode="auto">
          <a:xfrm flipH="1" flipV="1">
            <a:off x="3433763" y="2413000"/>
            <a:ext cx="225425" cy="354013"/>
          </a:xfrm>
          <a:prstGeom prst="straightConnector1">
            <a:avLst/>
          </a:prstGeom>
          <a:noFill/>
          <a:ln w="28575">
            <a:solidFill>
              <a:srgbClr val="0000FF"/>
            </a:solidFill>
            <a:round/>
            <a:headEnd type="stealth" w="lg" len="lg"/>
            <a:tailEnd type="none" w="lg" len="lg"/>
          </a:ln>
        </p:spPr>
      </p:cxnSp>
      <p:cxnSp>
        <p:nvCxnSpPr>
          <p:cNvPr id="69638" name="AutoShape 6"/>
          <p:cNvCxnSpPr>
            <a:cxnSpLocks noChangeShapeType="1"/>
            <a:stCxn id="69657" idx="2"/>
            <a:endCxn id="69658" idx="0"/>
          </p:cNvCxnSpPr>
          <p:nvPr/>
        </p:nvCxnSpPr>
        <p:spPr bwMode="auto">
          <a:xfrm>
            <a:off x="4649788" y="4027488"/>
            <a:ext cx="271462" cy="350837"/>
          </a:xfrm>
          <a:prstGeom prst="straightConnector1">
            <a:avLst/>
          </a:prstGeom>
          <a:noFill/>
          <a:ln w="28575">
            <a:solidFill>
              <a:srgbClr val="0000FF"/>
            </a:solidFill>
            <a:round/>
            <a:headEnd/>
            <a:tailEnd type="stealth" w="lg" len="lg"/>
          </a:ln>
        </p:spPr>
      </p:cxnSp>
      <p:cxnSp>
        <p:nvCxnSpPr>
          <p:cNvPr id="69639" name="AutoShape 7"/>
          <p:cNvCxnSpPr>
            <a:cxnSpLocks noChangeShapeType="1"/>
            <a:stCxn id="69635" idx="2"/>
            <a:endCxn id="69636" idx="0"/>
          </p:cNvCxnSpPr>
          <p:nvPr/>
        </p:nvCxnSpPr>
        <p:spPr bwMode="auto">
          <a:xfrm>
            <a:off x="3659188" y="3140075"/>
            <a:ext cx="971550" cy="547688"/>
          </a:xfrm>
          <a:prstGeom prst="straightConnector1">
            <a:avLst/>
          </a:prstGeom>
          <a:noFill/>
          <a:ln w="28575">
            <a:solidFill>
              <a:srgbClr val="0000FF"/>
            </a:solidFill>
            <a:prstDash val="dash"/>
            <a:round/>
            <a:headEnd type="none" w="lg" len="lg"/>
            <a:tailEnd type="stealth" w="lg" len="lg"/>
          </a:ln>
        </p:spPr>
      </p:cxnSp>
      <p:cxnSp>
        <p:nvCxnSpPr>
          <p:cNvPr id="69640" name="AutoShape 8"/>
          <p:cNvCxnSpPr>
            <a:cxnSpLocks noChangeShapeType="1"/>
            <a:stCxn id="69634" idx="0"/>
            <a:endCxn id="69641" idx="2"/>
          </p:cNvCxnSpPr>
          <p:nvPr/>
        </p:nvCxnSpPr>
        <p:spPr bwMode="auto">
          <a:xfrm flipH="1" flipV="1">
            <a:off x="3082925" y="1801813"/>
            <a:ext cx="350838" cy="238125"/>
          </a:xfrm>
          <a:prstGeom prst="straightConnector1">
            <a:avLst/>
          </a:prstGeom>
          <a:noFill/>
          <a:ln w="28575">
            <a:solidFill>
              <a:srgbClr val="0000FF"/>
            </a:solidFill>
            <a:round/>
            <a:headEnd type="stealth" w="lg" len="lg"/>
            <a:tailEnd/>
          </a:ln>
        </p:spPr>
      </p:cxnSp>
      <p:sp>
        <p:nvSpPr>
          <p:cNvPr id="69641" name="AutoShape 9"/>
          <p:cNvSpPr>
            <a:spLocks noChangeArrowheads="1"/>
          </p:cNvSpPr>
          <p:nvPr/>
        </p:nvSpPr>
        <p:spPr bwMode="auto">
          <a:xfrm>
            <a:off x="1047750" y="1435100"/>
            <a:ext cx="4068763" cy="347663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solidFill>
                <a:schemeClr val="accent1"/>
              </a:solidFill>
              <a:latin typeface="Tahoma" pitchFamily="34" charset="0"/>
            </a:endParaRPr>
          </a:p>
        </p:txBody>
      </p:sp>
      <p:sp>
        <p:nvSpPr>
          <p:cNvPr id="69642" name="Line 10"/>
          <p:cNvSpPr>
            <a:spLocks noChangeShapeType="1"/>
          </p:cNvSpPr>
          <p:nvPr/>
        </p:nvSpPr>
        <p:spPr bwMode="auto">
          <a:xfrm>
            <a:off x="5418138" y="1554163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9643" name="Text Box 11"/>
          <p:cNvSpPr txBox="1">
            <a:spLocks noChangeArrowheads="1"/>
          </p:cNvSpPr>
          <p:nvPr/>
        </p:nvSpPr>
        <p:spPr bwMode="auto">
          <a:xfrm>
            <a:off x="6227763" y="1387475"/>
            <a:ext cx="13541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cs typeface="Arial" charset="0"/>
              </a:rPr>
              <a:t>              cn</a:t>
            </a:r>
          </a:p>
        </p:txBody>
      </p:sp>
      <p:sp>
        <p:nvSpPr>
          <p:cNvPr id="69644" name="Line 12"/>
          <p:cNvSpPr>
            <a:spLocks noChangeShapeType="1"/>
          </p:cNvSpPr>
          <p:nvPr/>
        </p:nvSpPr>
        <p:spPr bwMode="auto">
          <a:xfrm>
            <a:off x="5441950" y="2235200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9645" name="Text Box 13"/>
          <p:cNvSpPr txBox="1">
            <a:spLocks noChangeArrowheads="1"/>
          </p:cNvSpPr>
          <p:nvPr/>
        </p:nvSpPr>
        <p:spPr bwMode="auto">
          <a:xfrm>
            <a:off x="6804025" y="2011363"/>
            <a:ext cx="8128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cs typeface="Arial" charset="0"/>
              </a:rPr>
              <a:t>c(n-1)</a:t>
            </a:r>
          </a:p>
        </p:txBody>
      </p:sp>
      <p:sp>
        <p:nvSpPr>
          <p:cNvPr id="69646" name="Line 14"/>
          <p:cNvSpPr>
            <a:spLocks noChangeShapeType="1"/>
          </p:cNvSpPr>
          <p:nvPr/>
        </p:nvSpPr>
        <p:spPr bwMode="auto">
          <a:xfrm>
            <a:off x="5492750" y="3789363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9647" name="Text Box 15"/>
          <p:cNvSpPr txBox="1">
            <a:spLocks noChangeArrowheads="1"/>
          </p:cNvSpPr>
          <p:nvPr/>
        </p:nvSpPr>
        <p:spPr bwMode="auto">
          <a:xfrm>
            <a:off x="7131050" y="3579813"/>
            <a:ext cx="441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cs typeface="Arial" charset="0"/>
              </a:rPr>
              <a:t>3c</a:t>
            </a:r>
          </a:p>
        </p:txBody>
      </p:sp>
      <p:sp>
        <p:nvSpPr>
          <p:cNvPr id="69648" name="Oval 16"/>
          <p:cNvSpPr>
            <a:spLocks noChangeArrowheads="1"/>
          </p:cNvSpPr>
          <p:nvPr/>
        </p:nvSpPr>
        <p:spPr bwMode="auto">
          <a:xfrm>
            <a:off x="5689600" y="3106738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9649" name="Oval 17"/>
          <p:cNvSpPr>
            <a:spLocks noChangeArrowheads="1"/>
          </p:cNvSpPr>
          <p:nvPr/>
        </p:nvSpPr>
        <p:spPr bwMode="auto">
          <a:xfrm>
            <a:off x="5689600" y="3316288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9650" name="Oval 18"/>
          <p:cNvSpPr>
            <a:spLocks noChangeArrowheads="1"/>
          </p:cNvSpPr>
          <p:nvPr/>
        </p:nvSpPr>
        <p:spPr bwMode="auto">
          <a:xfrm>
            <a:off x="5689600" y="3494088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9651" name="AutoShape 19"/>
          <p:cNvSpPr>
            <a:spLocks/>
          </p:cNvSpPr>
          <p:nvPr/>
        </p:nvSpPr>
        <p:spPr bwMode="auto">
          <a:xfrm>
            <a:off x="7618413" y="1495425"/>
            <a:ext cx="152400" cy="3629025"/>
          </a:xfrm>
          <a:prstGeom prst="rightBrace">
            <a:avLst>
              <a:gd name="adj1" fmla="val 198437"/>
              <a:gd name="adj2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9652" name="Line 20"/>
          <p:cNvSpPr>
            <a:spLocks noChangeShapeType="1"/>
          </p:cNvSpPr>
          <p:nvPr/>
        </p:nvSpPr>
        <p:spPr bwMode="auto">
          <a:xfrm>
            <a:off x="5472113" y="4611688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9653" name="Text Box 21"/>
          <p:cNvSpPr txBox="1">
            <a:spLocks noChangeArrowheads="1"/>
          </p:cNvSpPr>
          <p:nvPr/>
        </p:nvSpPr>
        <p:spPr bwMode="auto">
          <a:xfrm>
            <a:off x="7123113" y="4398963"/>
            <a:ext cx="441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cs typeface="Arial" charset="0"/>
              </a:rPr>
              <a:t>2c</a:t>
            </a:r>
          </a:p>
        </p:txBody>
      </p:sp>
      <p:sp>
        <p:nvSpPr>
          <p:cNvPr id="69654" name="Text Box 22"/>
          <p:cNvSpPr txBox="1">
            <a:spLocks noChangeArrowheads="1"/>
          </p:cNvSpPr>
          <p:nvPr/>
        </p:nvSpPr>
        <p:spPr bwMode="auto">
          <a:xfrm>
            <a:off x="2900363" y="1444625"/>
            <a:ext cx="3222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US" b="1">
                <a:cs typeface="Arial" charset="0"/>
              </a:rPr>
              <a:t>n</a:t>
            </a:r>
          </a:p>
        </p:txBody>
      </p:sp>
      <p:sp>
        <p:nvSpPr>
          <p:cNvPr id="69655" name="Text Box 23"/>
          <p:cNvSpPr txBox="1">
            <a:spLocks noChangeArrowheads="1"/>
          </p:cNvSpPr>
          <p:nvPr/>
        </p:nvSpPr>
        <p:spPr bwMode="auto">
          <a:xfrm>
            <a:off x="3335338" y="2095500"/>
            <a:ext cx="5111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US" b="1">
                <a:cs typeface="Arial" charset="0"/>
              </a:rPr>
              <a:t>n-1</a:t>
            </a:r>
          </a:p>
        </p:txBody>
      </p:sp>
      <p:sp>
        <p:nvSpPr>
          <p:cNvPr id="69656" name="Text Box 24"/>
          <p:cNvSpPr txBox="1">
            <a:spLocks noChangeArrowheads="1"/>
          </p:cNvSpPr>
          <p:nvPr/>
        </p:nvSpPr>
        <p:spPr bwMode="auto">
          <a:xfrm>
            <a:off x="3538538" y="2805113"/>
            <a:ext cx="5111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US" b="1">
                <a:cs typeface="Arial" charset="0"/>
              </a:rPr>
              <a:t>n-2</a:t>
            </a:r>
          </a:p>
        </p:txBody>
      </p:sp>
      <p:sp>
        <p:nvSpPr>
          <p:cNvPr id="69657" name="Text Box 25"/>
          <p:cNvSpPr txBox="1">
            <a:spLocks noChangeArrowheads="1"/>
          </p:cNvSpPr>
          <p:nvPr/>
        </p:nvSpPr>
        <p:spPr bwMode="auto">
          <a:xfrm>
            <a:off x="4516438" y="3752850"/>
            <a:ext cx="26511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US" b="1">
                <a:cs typeface="Arial" charset="0"/>
              </a:rPr>
              <a:t>3</a:t>
            </a:r>
          </a:p>
        </p:txBody>
      </p:sp>
      <p:sp>
        <p:nvSpPr>
          <p:cNvPr id="69658" name="AutoShape 26"/>
          <p:cNvSpPr>
            <a:spLocks noChangeArrowheads="1"/>
          </p:cNvSpPr>
          <p:nvPr/>
        </p:nvSpPr>
        <p:spPr bwMode="auto">
          <a:xfrm>
            <a:off x="4610100" y="4392613"/>
            <a:ext cx="620713" cy="344487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solidFill>
                <a:schemeClr val="folHlink"/>
              </a:solidFill>
              <a:latin typeface="Tahoma" pitchFamily="34" charset="0"/>
            </a:endParaRPr>
          </a:p>
        </p:txBody>
      </p:sp>
      <p:sp>
        <p:nvSpPr>
          <p:cNvPr id="69659" name="Text Box 27"/>
          <p:cNvSpPr txBox="1">
            <a:spLocks noChangeArrowheads="1"/>
          </p:cNvSpPr>
          <p:nvPr/>
        </p:nvSpPr>
        <p:spPr bwMode="auto">
          <a:xfrm>
            <a:off x="4813300" y="4441825"/>
            <a:ext cx="2651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US" b="1">
                <a:cs typeface="Arial" charset="0"/>
              </a:rPr>
              <a:t>2</a:t>
            </a:r>
          </a:p>
        </p:txBody>
      </p:sp>
      <p:sp>
        <p:nvSpPr>
          <p:cNvPr id="69660" name="Line 28"/>
          <p:cNvSpPr>
            <a:spLocks noChangeShapeType="1"/>
          </p:cNvSpPr>
          <p:nvPr/>
        </p:nvSpPr>
        <p:spPr bwMode="auto">
          <a:xfrm>
            <a:off x="5464175" y="2938463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9661" name="Text Box 29"/>
          <p:cNvSpPr txBox="1">
            <a:spLocks noChangeArrowheads="1"/>
          </p:cNvSpPr>
          <p:nvPr/>
        </p:nvSpPr>
        <p:spPr bwMode="auto">
          <a:xfrm>
            <a:off x="6826250" y="2714625"/>
            <a:ext cx="812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cs typeface="Arial" charset="0"/>
              </a:rPr>
              <a:t>c(n-2)</a:t>
            </a:r>
          </a:p>
        </p:txBody>
      </p:sp>
      <p:sp>
        <p:nvSpPr>
          <p:cNvPr id="69662" name="Rectangle 31"/>
          <p:cNvSpPr>
            <a:spLocks noGrp="1" noChangeArrowheads="1"/>
          </p:cNvSpPr>
          <p:nvPr>
            <p:ph type="title"/>
          </p:nvPr>
        </p:nvSpPr>
        <p:spPr>
          <a:xfrm>
            <a:off x="254000" y="274638"/>
            <a:ext cx="7569200" cy="838200"/>
          </a:xfrm>
          <a:noFill/>
        </p:spPr>
        <p:txBody>
          <a:bodyPr anchor="b"/>
          <a:lstStyle/>
          <a:p>
            <a:pPr eaLnBrk="1" hangingPunct="1"/>
            <a:r>
              <a:rPr lang="da-DK"/>
              <a:t>Worst/bad Case</a:t>
            </a:r>
          </a:p>
        </p:txBody>
      </p:sp>
      <p:sp>
        <p:nvSpPr>
          <p:cNvPr id="69663" name="Oval 32"/>
          <p:cNvSpPr>
            <a:spLocks noChangeArrowheads="1"/>
          </p:cNvSpPr>
          <p:nvPr/>
        </p:nvSpPr>
        <p:spPr bwMode="auto">
          <a:xfrm>
            <a:off x="7356475" y="3116263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9664" name="Oval 33"/>
          <p:cNvSpPr>
            <a:spLocks noChangeArrowheads="1"/>
          </p:cNvSpPr>
          <p:nvPr/>
        </p:nvSpPr>
        <p:spPr bwMode="auto">
          <a:xfrm>
            <a:off x="7356475" y="3325813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9665" name="Oval 34"/>
          <p:cNvSpPr>
            <a:spLocks noChangeArrowheads="1"/>
          </p:cNvSpPr>
          <p:nvPr/>
        </p:nvSpPr>
        <p:spPr bwMode="auto">
          <a:xfrm>
            <a:off x="7356475" y="3503613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69666" name="AutoShape 36"/>
          <p:cNvCxnSpPr>
            <a:cxnSpLocks noChangeShapeType="1"/>
            <a:stCxn id="69659" idx="2"/>
            <a:endCxn id="69667" idx="0"/>
          </p:cNvCxnSpPr>
          <p:nvPr/>
        </p:nvCxnSpPr>
        <p:spPr bwMode="auto">
          <a:xfrm>
            <a:off x="4946650" y="4716463"/>
            <a:ext cx="268288" cy="250825"/>
          </a:xfrm>
          <a:prstGeom prst="straightConnector1">
            <a:avLst/>
          </a:prstGeom>
          <a:noFill/>
          <a:ln w="28575">
            <a:solidFill>
              <a:srgbClr val="0000FF"/>
            </a:solidFill>
            <a:round/>
            <a:headEnd type="none" w="lg" len="lg"/>
            <a:tailEnd type="stealth" w="lg" len="lg"/>
          </a:ln>
        </p:spPr>
      </p:cxnSp>
      <p:sp>
        <p:nvSpPr>
          <p:cNvPr id="69667" name="AutoShape 37"/>
          <p:cNvSpPr>
            <a:spLocks noChangeArrowheads="1"/>
          </p:cNvSpPr>
          <p:nvPr/>
        </p:nvSpPr>
        <p:spPr bwMode="auto">
          <a:xfrm>
            <a:off x="5070475" y="4981575"/>
            <a:ext cx="287338" cy="344488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solidFill>
                <a:schemeClr val="folHlink"/>
              </a:solidFill>
              <a:latin typeface="Tahoma" pitchFamily="34" charset="0"/>
            </a:endParaRPr>
          </a:p>
        </p:txBody>
      </p:sp>
      <p:sp>
        <p:nvSpPr>
          <p:cNvPr id="69668" name="Rectangle 38"/>
          <p:cNvSpPr>
            <a:spLocks noChangeArrowheads="1"/>
          </p:cNvSpPr>
          <p:nvPr/>
        </p:nvSpPr>
        <p:spPr bwMode="auto">
          <a:xfrm>
            <a:off x="5118100" y="5041900"/>
            <a:ext cx="215900" cy="2413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1</a:t>
            </a:r>
          </a:p>
        </p:txBody>
      </p:sp>
      <p:sp>
        <p:nvSpPr>
          <p:cNvPr id="69669" name="Line 39"/>
          <p:cNvSpPr>
            <a:spLocks noChangeShapeType="1"/>
          </p:cNvSpPr>
          <p:nvPr/>
        </p:nvSpPr>
        <p:spPr bwMode="auto">
          <a:xfrm>
            <a:off x="5484813" y="5145088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9670" name="Text Box 40"/>
          <p:cNvSpPr txBox="1">
            <a:spLocks noChangeArrowheads="1"/>
          </p:cNvSpPr>
          <p:nvPr/>
        </p:nvSpPr>
        <p:spPr bwMode="auto">
          <a:xfrm>
            <a:off x="7123113" y="4805363"/>
            <a:ext cx="441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cs typeface="Arial" charset="0"/>
              </a:rPr>
              <a:t>1c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92163"/>
          </a:xfrm>
        </p:spPr>
        <p:txBody>
          <a:bodyPr/>
          <a:lstStyle/>
          <a:p>
            <a:pPr algn="l"/>
            <a:r>
              <a:rPr lang="en-US" sz="36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						contd...</a:t>
            </a:r>
          </a:p>
        </p:txBody>
      </p:sp>
      <p:sp>
        <p:nvSpPr>
          <p:cNvPr id="70659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410200"/>
          </a:xfrm>
        </p:spPr>
        <p:txBody>
          <a:bodyPr/>
          <a:lstStyle/>
          <a:p>
            <a:pPr algn="just"/>
            <a:r>
              <a:rPr lang="en-US" sz="2800">
                <a:latin typeface="Times New Roman" pitchFamily="18" charset="0"/>
                <a:cs typeface="Times New Roman" pitchFamily="18" charset="0"/>
              </a:rPr>
              <a:t>In the worst case, the array is always partitioned into two subarrays in which one of them is always empty. Thus , for the worst case analysis,</a:t>
            </a:r>
          </a:p>
          <a:p>
            <a:pPr algn="just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660" name="AutoShape 6"/>
          <p:cNvSpPr>
            <a:spLocks/>
          </p:cNvSpPr>
          <p:nvPr/>
        </p:nvSpPr>
        <p:spPr bwMode="auto">
          <a:xfrm>
            <a:off x="1981200" y="2514600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661" name="Rectangle 9"/>
          <p:cNvSpPr>
            <a:spLocks noChangeArrowheads="1"/>
          </p:cNvSpPr>
          <p:nvPr/>
        </p:nvSpPr>
        <p:spPr bwMode="auto">
          <a:xfrm>
            <a:off x="2425700" y="2743200"/>
            <a:ext cx="1989138" cy="37465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b="1">
                <a:cs typeface="Arial" charset="0"/>
              </a:rPr>
              <a:t>T(n-1) +c</a:t>
            </a:r>
            <a:r>
              <a:rPr lang="en-US" b="1" baseline="-25000">
                <a:cs typeface="Arial" charset="0"/>
              </a:rPr>
              <a:t>2</a:t>
            </a:r>
            <a:r>
              <a:rPr lang="en-US" b="1">
                <a:cs typeface="Arial" charset="0"/>
              </a:rPr>
              <a:t>n</a:t>
            </a:r>
          </a:p>
        </p:txBody>
      </p:sp>
      <p:sp>
        <p:nvSpPr>
          <p:cNvPr id="70662" name="Rectangle 11"/>
          <p:cNvSpPr>
            <a:spLocks noChangeArrowheads="1"/>
          </p:cNvSpPr>
          <p:nvPr/>
        </p:nvSpPr>
        <p:spPr bwMode="auto">
          <a:xfrm>
            <a:off x="1219200" y="2784475"/>
            <a:ext cx="769938" cy="42068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cs typeface="Arial" charset="0"/>
              </a:rPr>
              <a:t>T(n) =</a:t>
            </a:r>
          </a:p>
        </p:txBody>
      </p:sp>
      <p:sp>
        <p:nvSpPr>
          <p:cNvPr id="70663" name="Rectangle 7"/>
          <p:cNvSpPr>
            <a:spLocks noChangeArrowheads="1"/>
          </p:cNvSpPr>
          <p:nvPr/>
        </p:nvSpPr>
        <p:spPr bwMode="auto">
          <a:xfrm>
            <a:off x="4781550" y="2763838"/>
            <a:ext cx="2597150" cy="4365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cs typeface="Arial" charset="0"/>
              </a:rPr>
              <a:t>n&gt;1, c</a:t>
            </a:r>
            <a:r>
              <a:rPr lang="en-US" b="1" baseline="-25000">
                <a:cs typeface="Arial" charset="0"/>
              </a:rPr>
              <a:t>2</a:t>
            </a:r>
            <a:r>
              <a:rPr lang="en-US" b="1">
                <a:cs typeface="Arial" charset="0"/>
              </a:rPr>
              <a:t> is  a constant</a:t>
            </a:r>
          </a:p>
        </p:txBody>
      </p:sp>
      <p:sp>
        <p:nvSpPr>
          <p:cNvPr id="70664" name="Rectangle 9"/>
          <p:cNvSpPr>
            <a:spLocks noChangeArrowheads="1"/>
          </p:cNvSpPr>
          <p:nvPr/>
        </p:nvSpPr>
        <p:spPr bwMode="auto">
          <a:xfrm>
            <a:off x="2201863" y="3505200"/>
            <a:ext cx="1989137" cy="37465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b="1">
                <a:cs typeface="Arial" charset="0"/>
              </a:rPr>
              <a:t>T(n-1) +c</a:t>
            </a:r>
            <a:r>
              <a:rPr lang="en-US" b="1" baseline="-25000">
                <a:cs typeface="Arial" charset="0"/>
              </a:rPr>
              <a:t>2</a:t>
            </a:r>
            <a:r>
              <a:rPr lang="en-US" b="1">
                <a:cs typeface="Arial" charset="0"/>
              </a:rPr>
              <a:t>n</a:t>
            </a:r>
          </a:p>
        </p:txBody>
      </p:sp>
      <p:sp>
        <p:nvSpPr>
          <p:cNvPr id="70665" name="Rectangle 11"/>
          <p:cNvSpPr>
            <a:spLocks noChangeArrowheads="1"/>
          </p:cNvSpPr>
          <p:nvPr/>
        </p:nvSpPr>
        <p:spPr bwMode="auto">
          <a:xfrm>
            <a:off x="1219200" y="3465513"/>
            <a:ext cx="769938" cy="42068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cs typeface="Arial" charset="0"/>
              </a:rPr>
              <a:t>       =</a:t>
            </a:r>
          </a:p>
        </p:txBody>
      </p:sp>
      <p:sp>
        <p:nvSpPr>
          <p:cNvPr id="70666" name="Rectangle 9"/>
          <p:cNvSpPr>
            <a:spLocks noChangeArrowheads="1"/>
          </p:cNvSpPr>
          <p:nvPr/>
        </p:nvSpPr>
        <p:spPr bwMode="auto">
          <a:xfrm>
            <a:off x="2201863" y="3925888"/>
            <a:ext cx="1989137" cy="37465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b="1">
                <a:cs typeface="Arial" charset="0"/>
              </a:rPr>
              <a:t>T(n-2) + c</a:t>
            </a:r>
            <a:r>
              <a:rPr lang="en-US" b="1" baseline="-25000">
                <a:cs typeface="Arial" charset="0"/>
              </a:rPr>
              <a:t>2 </a:t>
            </a:r>
            <a:r>
              <a:rPr lang="en-US" b="1">
                <a:cs typeface="Arial" charset="0"/>
              </a:rPr>
              <a:t>(</a:t>
            </a:r>
            <a:r>
              <a:rPr lang="en-US" b="1" baseline="-25000">
                <a:cs typeface="Arial" charset="0"/>
              </a:rPr>
              <a:t> </a:t>
            </a:r>
            <a:r>
              <a:rPr lang="en-US" b="1">
                <a:cs typeface="Arial" charset="0"/>
              </a:rPr>
              <a:t>n -1)+ c</a:t>
            </a:r>
            <a:r>
              <a:rPr lang="en-US" b="1" baseline="-25000">
                <a:cs typeface="Arial" charset="0"/>
              </a:rPr>
              <a:t>2</a:t>
            </a:r>
            <a:r>
              <a:rPr lang="en-US" b="1">
                <a:cs typeface="Arial" charset="0"/>
              </a:rPr>
              <a:t>n</a:t>
            </a:r>
          </a:p>
        </p:txBody>
      </p:sp>
      <p:sp>
        <p:nvSpPr>
          <p:cNvPr id="70667" name="Rectangle 11"/>
          <p:cNvSpPr>
            <a:spLocks noChangeArrowheads="1"/>
          </p:cNvSpPr>
          <p:nvPr/>
        </p:nvSpPr>
        <p:spPr bwMode="auto">
          <a:xfrm>
            <a:off x="1219200" y="3886200"/>
            <a:ext cx="769938" cy="42068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cs typeface="Arial" charset="0"/>
              </a:rPr>
              <a:t>       =</a:t>
            </a:r>
          </a:p>
        </p:txBody>
      </p:sp>
      <p:sp>
        <p:nvSpPr>
          <p:cNvPr id="70668" name="Rectangle 11"/>
          <p:cNvSpPr>
            <a:spLocks noChangeArrowheads="1"/>
          </p:cNvSpPr>
          <p:nvPr/>
        </p:nvSpPr>
        <p:spPr bwMode="auto">
          <a:xfrm>
            <a:off x="1219200" y="4227513"/>
            <a:ext cx="769938" cy="42068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cs typeface="Arial" charset="0"/>
              </a:rPr>
              <a:t>       =</a:t>
            </a:r>
          </a:p>
        </p:txBody>
      </p:sp>
      <p:sp>
        <p:nvSpPr>
          <p:cNvPr id="70669" name="Rectangle 13"/>
          <p:cNvSpPr>
            <a:spLocks noChangeArrowheads="1"/>
          </p:cNvSpPr>
          <p:nvPr/>
        </p:nvSpPr>
        <p:spPr bwMode="auto">
          <a:xfrm>
            <a:off x="2201863" y="4273550"/>
            <a:ext cx="1989137" cy="37465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b="1">
                <a:cs typeface="Arial" charset="0"/>
              </a:rPr>
              <a:t>T(n-3) + c</a:t>
            </a:r>
            <a:r>
              <a:rPr lang="en-US" b="1" baseline="-25000">
                <a:cs typeface="Arial" charset="0"/>
              </a:rPr>
              <a:t>2 </a:t>
            </a:r>
            <a:r>
              <a:rPr lang="en-US" b="1">
                <a:cs typeface="Arial" charset="0"/>
              </a:rPr>
              <a:t>(</a:t>
            </a:r>
            <a:r>
              <a:rPr lang="en-US" b="1" baseline="-25000">
                <a:cs typeface="Arial" charset="0"/>
              </a:rPr>
              <a:t> </a:t>
            </a:r>
            <a:r>
              <a:rPr lang="en-US" b="1">
                <a:cs typeface="Arial" charset="0"/>
              </a:rPr>
              <a:t>n -2)  + c</a:t>
            </a:r>
            <a:r>
              <a:rPr lang="en-US" b="1" baseline="-25000">
                <a:cs typeface="Arial" charset="0"/>
              </a:rPr>
              <a:t>2</a:t>
            </a:r>
            <a:r>
              <a:rPr lang="en-US" b="1">
                <a:cs typeface="Arial" charset="0"/>
              </a:rPr>
              <a:t>(</a:t>
            </a:r>
            <a:r>
              <a:rPr lang="en-US" b="1" baseline="-25000">
                <a:cs typeface="Arial" charset="0"/>
              </a:rPr>
              <a:t> </a:t>
            </a:r>
            <a:r>
              <a:rPr lang="en-US" b="1">
                <a:cs typeface="Arial" charset="0"/>
              </a:rPr>
              <a:t>n -1)+c</a:t>
            </a:r>
            <a:r>
              <a:rPr lang="en-US" b="1" baseline="-25000">
                <a:cs typeface="Arial" charset="0"/>
              </a:rPr>
              <a:t>2</a:t>
            </a:r>
            <a:r>
              <a:rPr lang="en-US" b="1">
                <a:cs typeface="Arial" charset="0"/>
              </a:rPr>
              <a:t>n</a:t>
            </a:r>
          </a:p>
        </p:txBody>
      </p:sp>
      <p:sp>
        <p:nvSpPr>
          <p:cNvPr id="70670" name="Rectangle 14"/>
          <p:cNvSpPr>
            <a:spLocks noChangeArrowheads="1"/>
          </p:cNvSpPr>
          <p:nvPr/>
        </p:nvSpPr>
        <p:spPr bwMode="auto">
          <a:xfrm>
            <a:off x="1524000" y="4572000"/>
            <a:ext cx="4572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2">
              <a:buClr>
                <a:schemeClr val="tx2"/>
              </a:buClr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…..</a:t>
            </a:r>
          </a:p>
          <a:p>
            <a:pPr lvl="2">
              <a:buClr>
                <a:schemeClr val="tx2"/>
              </a:buClr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…..</a:t>
            </a:r>
          </a:p>
          <a:p>
            <a:pPr lvl="2">
              <a:buClr>
                <a:schemeClr val="tx2"/>
              </a:buClr>
            </a:pP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671" name="Rectangle 11"/>
          <p:cNvSpPr>
            <a:spLocks noChangeArrowheads="1"/>
          </p:cNvSpPr>
          <p:nvPr/>
        </p:nvSpPr>
        <p:spPr bwMode="auto">
          <a:xfrm>
            <a:off x="1143000" y="5294313"/>
            <a:ext cx="3962400" cy="57308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cs typeface="Arial" charset="0"/>
              </a:rPr>
              <a:t>            =    n(n+1)/2  = ( n</a:t>
            </a:r>
            <a:r>
              <a:rPr lang="en-US" b="1" baseline="30000">
                <a:cs typeface="Arial" charset="0"/>
              </a:rPr>
              <a:t>2</a:t>
            </a:r>
            <a:r>
              <a:rPr lang="en-US" b="1">
                <a:cs typeface="Arial" charset="0"/>
              </a:rPr>
              <a:t>+n)/2= </a:t>
            </a:r>
            <a:r>
              <a:rPr lang="en-US" b="1">
                <a:solidFill>
                  <a:srgbClr val="C00000"/>
                </a:solidFill>
                <a:cs typeface="Arial" charset="0"/>
              </a:rPr>
              <a:t>O(n</a:t>
            </a:r>
            <a:r>
              <a:rPr lang="en-US" b="1" baseline="30000">
                <a:solidFill>
                  <a:srgbClr val="C00000"/>
                </a:solidFill>
                <a:cs typeface="Arial" charset="0"/>
              </a:rPr>
              <a:t>2</a:t>
            </a:r>
            <a:r>
              <a:rPr lang="en-US" b="1">
                <a:solidFill>
                  <a:srgbClr val="C00000"/>
                </a:solidFill>
                <a:cs typeface="Arial" charset="0"/>
              </a:rPr>
              <a:t>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rgbClr val="FF0000"/>
                </a:solidFill>
              </a:rPr>
              <a:t>Time </a:t>
            </a:r>
            <a:r>
              <a:rPr lang="en-US" dirty="0" err="1">
                <a:solidFill>
                  <a:srgbClr val="FF0000"/>
                </a:solidFill>
              </a:rPr>
              <a:t>complexties</a:t>
            </a:r>
            <a:r>
              <a:rPr lang="en-US" dirty="0">
                <a:solidFill>
                  <a:srgbClr val="FF0000"/>
                </a:solidFill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FF0000"/>
                </a:solidFill>
              </a:rPr>
              <a:t>Quick-Sort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Most of the work done in partitioning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Best case takes </a:t>
            </a:r>
            <a:r>
              <a:rPr lang="en-US" b="1" i="1" dirty="0">
                <a:solidFill>
                  <a:srgbClr val="FF0000"/>
                </a:solidFill>
                <a:sym typeface="Symbol" pitchFamily="18" charset="2"/>
              </a:rPr>
              <a:t>O</a:t>
            </a:r>
            <a:r>
              <a:rPr lang="en-US" b="1" dirty="0">
                <a:solidFill>
                  <a:srgbClr val="FF0000"/>
                </a:solidFill>
              </a:rPr>
              <a:t>(n log(n))</a:t>
            </a:r>
            <a:r>
              <a:rPr lang="en-US" dirty="0"/>
              <a:t> time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Average case takes </a:t>
            </a:r>
            <a:r>
              <a:rPr lang="en-US" b="1" i="1" dirty="0">
                <a:solidFill>
                  <a:srgbClr val="FF0000"/>
                </a:solidFill>
                <a:sym typeface="Symbol" pitchFamily="18" charset="2"/>
              </a:rPr>
              <a:t>O</a:t>
            </a:r>
            <a:r>
              <a:rPr lang="en-US" b="1" dirty="0">
                <a:solidFill>
                  <a:srgbClr val="FF0000"/>
                </a:solidFill>
              </a:rPr>
              <a:t>(n log(n))</a:t>
            </a:r>
            <a:r>
              <a:rPr lang="en-US" dirty="0"/>
              <a:t> time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Worst case takes </a:t>
            </a:r>
            <a:r>
              <a:rPr lang="en-US" b="1" i="1" dirty="0">
                <a:solidFill>
                  <a:srgbClr val="FF0000"/>
                </a:solidFill>
                <a:sym typeface="Symbol" pitchFamily="18" charset="2"/>
              </a:rPr>
              <a:t>O</a:t>
            </a:r>
            <a:r>
              <a:rPr lang="en-US" b="1" dirty="0">
                <a:solidFill>
                  <a:srgbClr val="FF0000"/>
                </a:solidFill>
              </a:rPr>
              <a:t>(n</a:t>
            </a:r>
            <a:r>
              <a:rPr lang="en-US" b="1" baseline="30000" dirty="0">
                <a:solidFill>
                  <a:srgbClr val="FF0000"/>
                </a:solidFill>
              </a:rPr>
              <a:t>2</a:t>
            </a:r>
            <a:r>
              <a:rPr lang="en-US" b="1" dirty="0">
                <a:solidFill>
                  <a:srgbClr val="FF0000"/>
                </a:solidFill>
              </a:rPr>
              <a:t>)</a:t>
            </a:r>
            <a:r>
              <a:rPr lang="en-US" dirty="0"/>
              <a:t> time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/>
          </a:bodyPr>
          <a:lstStyle/>
          <a:p>
            <a:pPr fontAlgn="base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Like </a:t>
            </a:r>
            <a:r>
              <a:rPr lang="en-US" sz="2800" dirty="0">
                <a:latin typeface="Times New Roman" pitchFamily="18" charset="0"/>
                <a:cs typeface="Times New Roman" pitchFamily="18" charset="0"/>
                <a:hlinkClick r:id="rId2"/>
              </a:rPr>
              <a:t>Merge Sort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QuickSort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is a Divide and Conquer algorithm. </a:t>
            </a:r>
          </a:p>
          <a:p>
            <a:pPr fontAlgn="base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It picks an element as pivot and partitions the given array around the picked pivot. </a:t>
            </a:r>
          </a:p>
          <a:p>
            <a:pPr fontAlgn="base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There are many different versions of quick Sort that pick pivot in different ways.</a:t>
            </a:r>
          </a:p>
          <a:p>
            <a:pPr fontAlgn="base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	-&gt;Always pick first element as pivot.</a:t>
            </a:r>
          </a:p>
          <a:p>
            <a:pPr fontAlgn="base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	-&gt;Always pick last element as pivot</a:t>
            </a:r>
          </a:p>
          <a:p>
            <a:pPr fontAlgn="base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	-&gt;Pick a random element as pivot.</a:t>
            </a:r>
          </a:p>
          <a:p>
            <a:pPr fontAlgn="base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	-&gt;Pick median as pivot.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/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The key process in quick Sort is partition().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Target of partitions is, given an array and an element x of array as pivot,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put x at its correct position in sorted array and put all smaller elements (smaller than x) before x, and put all greater elements (greater than x) after x.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All this should be done in linear time.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34975"/>
            <a:ext cx="8229600" cy="6746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da-DK" dirty="0"/>
              <a:t>Quick Sort</a:t>
            </a:r>
          </a:p>
        </p:txBody>
      </p:sp>
      <p:sp>
        <p:nvSpPr>
          <p:cNvPr id="268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5600" y="1081088"/>
            <a:ext cx="8491538" cy="4962525"/>
          </a:xfrm>
        </p:spPr>
        <p:txBody>
          <a:bodyPr>
            <a:normAutofit/>
          </a:bodyPr>
          <a:lstStyle/>
          <a:p>
            <a:pPr marL="400050" indent="-400050" eaLnBrk="1" hangingPunct="1">
              <a:lnSpc>
                <a:spcPct val="90000"/>
              </a:lnSpc>
            </a:pPr>
            <a:r>
              <a:rPr lang="da-DK" sz="2400" b="1" dirty="0">
                <a:latin typeface="Times New Roman" pitchFamily="18" charset="0"/>
                <a:cs typeface="Times New Roman" pitchFamily="18" charset="0"/>
              </a:rPr>
              <a:t>Divide</a:t>
            </a:r>
            <a:r>
              <a:rPr lang="da-DK" sz="2400" dirty="0">
                <a:latin typeface="Times New Roman" pitchFamily="18" charset="0"/>
                <a:cs typeface="Times New Roman" pitchFamily="18" charset="0"/>
              </a:rPr>
              <a:t>: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1257300" lvl="2" indent="-342900" eaLnBrk="1" hangingPunct="1"/>
            <a:r>
              <a:rPr lang="en-US" dirty="0">
                <a:latin typeface="Times New Roman" pitchFamily="18" charset="0"/>
                <a:cs typeface="Times New Roman" pitchFamily="18" charset="0"/>
              </a:rPr>
              <a:t>Pick any element as the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pivot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e.g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the last element</a:t>
            </a:r>
          </a:p>
          <a:p>
            <a:pPr marL="1257300" lvl="2" indent="-342900" eaLnBrk="1" hangingPunct="1"/>
            <a:r>
              <a:rPr lang="en-US" dirty="0">
                <a:latin typeface="Times New Roman" pitchFamily="18" charset="0"/>
                <a:cs typeface="Times New Roman" pitchFamily="18" charset="0"/>
              </a:rPr>
              <a:t>Partition the remaining elements into </a:t>
            </a:r>
          </a:p>
          <a:p>
            <a:pPr marL="2133600" lvl="4" indent="-304800" eaLnBrk="1" hangingPunct="1">
              <a:buFontTx/>
              <a:buNone/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FirstPart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,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   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which contains all elements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&lt; pivot</a:t>
            </a:r>
            <a:endParaRPr lang="en-US" sz="2400" dirty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2133600" lvl="4" indent="-304800" eaLnBrk="1" hangingPunct="1">
              <a:buFontTx/>
              <a:buNone/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SecondPart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, which contains all elements &gt; pivot</a:t>
            </a:r>
          </a:p>
          <a:p>
            <a:pPr marL="2133600" lvl="4" indent="-304800" eaLnBrk="1" hangingPunct="1">
              <a:buFontTx/>
              <a:buNone/>
            </a:pPr>
            <a:endParaRPr lang="da-DK" sz="2400" b="1" dirty="0">
              <a:latin typeface="Times New Roman" pitchFamily="18" charset="0"/>
              <a:cs typeface="Times New Roman" pitchFamily="18" charset="0"/>
            </a:endParaRPr>
          </a:p>
          <a:p>
            <a:pPr marL="400050" indent="-400050" eaLnBrk="1" hangingPunct="1">
              <a:lnSpc>
                <a:spcPct val="90000"/>
              </a:lnSpc>
            </a:pPr>
            <a:r>
              <a:rPr lang="da-DK" sz="2400" b="1" dirty="0">
                <a:latin typeface="Times New Roman" pitchFamily="18" charset="0"/>
                <a:cs typeface="Times New Roman" pitchFamily="18" charset="0"/>
              </a:rPr>
              <a:t>Recursively sort</a:t>
            </a:r>
            <a:r>
              <a:rPr lang="da-DK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First Part and Second Part.</a:t>
            </a:r>
          </a:p>
          <a:p>
            <a:pPr marL="400050" indent="-400050" eaLnBrk="1" hangingPunct="1">
              <a:lnSpc>
                <a:spcPct val="90000"/>
              </a:lnSpc>
              <a:buNone/>
            </a:pPr>
            <a:endParaRPr lang="da-DK" sz="2400" dirty="0">
              <a:latin typeface="Times New Roman" pitchFamily="18" charset="0"/>
              <a:cs typeface="Times New Roman" pitchFamily="18" charset="0"/>
            </a:endParaRPr>
          </a:p>
          <a:p>
            <a:pPr marL="400050" indent="-400050" eaLnBrk="1" hangingPunct="1">
              <a:lnSpc>
                <a:spcPct val="90000"/>
              </a:lnSpc>
            </a:pPr>
            <a:r>
              <a:rPr lang="da-DK" sz="2400" b="1" dirty="0">
                <a:latin typeface="Times New Roman" pitchFamily="18" charset="0"/>
                <a:cs typeface="Times New Roman" pitchFamily="18" charset="0"/>
              </a:rPr>
              <a:t>Combine</a:t>
            </a:r>
            <a:r>
              <a:rPr lang="da-DK" sz="2400" dirty="0">
                <a:latin typeface="Times New Roman" pitchFamily="18" charset="0"/>
                <a:cs typeface="Times New Roman" pitchFamily="18" charset="0"/>
              </a:rPr>
              <a:t>: no work is necessary since sorting is done in place.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Quick Sort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https://www.geeksforgeeks.org/wp-content/uploads/gq/2014/01/QuickSort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600200"/>
            <a:ext cx="8153399" cy="4419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77800"/>
            <a:ext cx="8534400" cy="5948363"/>
          </a:xfrm>
        </p:spPr>
        <p:txBody>
          <a:bodyPr>
            <a:normAutofit lnSpcReduction="10000"/>
          </a:bodyPr>
          <a:lstStyle/>
          <a:p>
            <a:pPr eaLnBrk="1" hangingPunct="1">
              <a:buFontTx/>
              <a:buNone/>
            </a:pPr>
            <a:r>
              <a:rPr lang="en-US" b="1" u="sng" dirty="0">
                <a:solidFill>
                  <a:srgbClr val="0000FF"/>
                </a:solidFill>
              </a:rPr>
              <a:t>Pseudo Code for Quick Sort:</a:t>
            </a:r>
          </a:p>
          <a:p>
            <a:pPr eaLnBrk="1" hangingPunct="1">
              <a:buFontTx/>
              <a:buNone/>
            </a:pPr>
            <a:r>
              <a:rPr lang="en-US" sz="2400" dirty="0">
                <a:solidFill>
                  <a:srgbClr val="FF0000"/>
                </a:solidFill>
              </a:rPr>
              <a:t>Algorithm</a:t>
            </a:r>
            <a:r>
              <a:rPr lang="en-US" sz="2400" dirty="0"/>
              <a:t> </a:t>
            </a:r>
            <a:r>
              <a:rPr lang="en-US" sz="2400" dirty="0" err="1"/>
              <a:t>QuickSort</a:t>
            </a:r>
            <a:r>
              <a:rPr lang="en-US" sz="2400" dirty="0"/>
              <a:t>(</a:t>
            </a:r>
            <a:r>
              <a:rPr lang="en-US" sz="2400" dirty="0" err="1"/>
              <a:t>low,high</a:t>
            </a:r>
            <a:r>
              <a:rPr lang="en-US" sz="2400" dirty="0"/>
              <a:t>)</a:t>
            </a:r>
          </a:p>
          <a:p>
            <a:pPr eaLnBrk="1" hangingPunct="1">
              <a:buFontTx/>
              <a:buNone/>
            </a:pPr>
            <a:r>
              <a:rPr lang="en-US" sz="1800" i="1" dirty="0"/>
              <a:t>//Sorts the elements a[low],…..,a[high] which resides </a:t>
            </a:r>
          </a:p>
          <a:p>
            <a:pPr eaLnBrk="1" hangingPunct="1">
              <a:buFontTx/>
              <a:buNone/>
            </a:pPr>
            <a:r>
              <a:rPr lang="en-US" sz="1800" i="1" dirty="0"/>
              <a:t>//in the global array a[1:n] into ascending order;</a:t>
            </a:r>
          </a:p>
          <a:p>
            <a:pPr eaLnBrk="1" hangingPunct="1">
              <a:buFontTx/>
              <a:buNone/>
            </a:pPr>
            <a:r>
              <a:rPr lang="en-US" sz="1800" i="1" dirty="0"/>
              <a:t>// a[n+1] is considered to be defined and must </a:t>
            </a:r>
            <a:r>
              <a:rPr lang="en-US" sz="1800" i="1" dirty="0">
                <a:cs typeface="Arial" charset="0"/>
              </a:rPr>
              <a:t>≥ all the </a:t>
            </a:r>
          </a:p>
          <a:p>
            <a:pPr eaLnBrk="1" hangingPunct="1">
              <a:buFontTx/>
              <a:buNone/>
            </a:pPr>
            <a:r>
              <a:rPr lang="en-US" sz="1800" i="1" dirty="0">
                <a:cs typeface="Arial" charset="0"/>
              </a:rPr>
              <a:t>// elements  in a[1:n].</a:t>
            </a:r>
          </a:p>
          <a:p>
            <a:pPr eaLnBrk="1" hangingPunct="1">
              <a:buFontTx/>
              <a:buNone/>
            </a:pPr>
            <a:r>
              <a:rPr lang="en-US" sz="2400" dirty="0"/>
              <a:t>{</a:t>
            </a:r>
          </a:p>
          <a:p>
            <a:pPr eaLnBrk="1" hangingPunct="1">
              <a:buFontTx/>
              <a:buNone/>
            </a:pPr>
            <a:r>
              <a:rPr lang="en-US" sz="2400" dirty="0"/>
              <a:t>			if( low&lt; high )  </a:t>
            </a:r>
            <a:r>
              <a:rPr lang="en-US" sz="1800" i="1" dirty="0"/>
              <a:t>// if there are more than one element</a:t>
            </a:r>
          </a:p>
          <a:p>
            <a:pPr eaLnBrk="1" hangingPunct="1">
              <a:buFontTx/>
              <a:buNone/>
            </a:pPr>
            <a:r>
              <a:rPr lang="en-US" sz="2400" dirty="0"/>
              <a:t>			{             </a:t>
            </a:r>
            <a:r>
              <a:rPr lang="en-US" sz="1800" i="1" dirty="0"/>
              <a:t>// divide p into two </a:t>
            </a:r>
            <a:r>
              <a:rPr lang="en-US" sz="1800" i="1" dirty="0" err="1"/>
              <a:t>subproblems</a:t>
            </a:r>
            <a:r>
              <a:rPr lang="en-US" sz="1800" i="1" dirty="0"/>
              <a:t>.</a:t>
            </a:r>
            <a:r>
              <a:rPr lang="en-US" sz="2400" dirty="0"/>
              <a:t>         </a:t>
            </a:r>
          </a:p>
          <a:p>
            <a:pPr eaLnBrk="1" hangingPunct="1">
              <a:buFontTx/>
              <a:buNone/>
            </a:pPr>
            <a:r>
              <a:rPr lang="en-US" sz="2400" dirty="0"/>
              <a:t>				   </a:t>
            </a:r>
            <a:r>
              <a:rPr lang="en-US" sz="2000" dirty="0"/>
              <a:t>j :=</a:t>
            </a:r>
            <a:r>
              <a:rPr lang="en-US" sz="2000" dirty="0">
                <a:solidFill>
                  <a:srgbClr val="FF0000"/>
                </a:solidFill>
              </a:rPr>
              <a:t>Partition</a:t>
            </a:r>
            <a:r>
              <a:rPr lang="en-US" sz="2000" dirty="0"/>
              <a:t>(</a:t>
            </a:r>
            <a:r>
              <a:rPr lang="en-US" sz="2000" dirty="0" err="1"/>
              <a:t>low,high</a:t>
            </a:r>
            <a:r>
              <a:rPr lang="en-US" sz="2000" dirty="0"/>
              <a:t>);</a:t>
            </a:r>
          </a:p>
          <a:p>
            <a:pPr eaLnBrk="1" hangingPunct="1">
              <a:buFontTx/>
              <a:buNone/>
            </a:pPr>
            <a:r>
              <a:rPr lang="en-US" sz="2000" dirty="0"/>
              <a:t>				   </a:t>
            </a:r>
            <a:r>
              <a:rPr lang="en-US" sz="1800" i="1" dirty="0"/>
              <a:t>// j is the position of the partitioning element.</a:t>
            </a:r>
          </a:p>
          <a:p>
            <a:pPr eaLnBrk="1" hangingPunct="1">
              <a:buFontTx/>
              <a:buNone/>
            </a:pPr>
            <a:r>
              <a:rPr lang="en-US" sz="2000" dirty="0"/>
              <a:t>				   </a:t>
            </a:r>
            <a:r>
              <a:rPr lang="en-US" sz="2000" dirty="0" err="1">
                <a:solidFill>
                  <a:srgbClr val="FF0000"/>
                </a:solidFill>
              </a:rPr>
              <a:t>QuickSort</a:t>
            </a:r>
            <a:r>
              <a:rPr lang="en-US" sz="2000" dirty="0">
                <a:solidFill>
                  <a:srgbClr val="FF0000"/>
                </a:solidFill>
              </a:rPr>
              <a:t>(low,j-1);</a:t>
            </a:r>
          </a:p>
          <a:p>
            <a:pPr eaLnBrk="1" hangingPunct="1">
              <a:buFontTx/>
              <a:buNone/>
            </a:pPr>
            <a:r>
              <a:rPr lang="en-US" sz="2000" dirty="0"/>
              <a:t>				   </a:t>
            </a:r>
            <a:r>
              <a:rPr lang="en-US" sz="2000" dirty="0" err="1">
                <a:solidFill>
                  <a:srgbClr val="FF0000"/>
                </a:solidFill>
              </a:rPr>
              <a:t>QuickSort</a:t>
            </a:r>
            <a:r>
              <a:rPr lang="en-US" sz="2000" dirty="0">
                <a:solidFill>
                  <a:srgbClr val="FF0000"/>
                </a:solidFill>
              </a:rPr>
              <a:t>(j+1,high);</a:t>
            </a:r>
          </a:p>
          <a:p>
            <a:pPr eaLnBrk="1" hangingPunct="1">
              <a:buFontTx/>
              <a:buNone/>
            </a:pPr>
            <a:r>
              <a:rPr lang="en-US" sz="1800" i="1" dirty="0"/>
              <a:t>				    // There is no need for combining solutions.</a:t>
            </a:r>
          </a:p>
          <a:p>
            <a:pPr eaLnBrk="1" hangingPunct="1">
              <a:buFontTx/>
              <a:buNone/>
            </a:pPr>
            <a:r>
              <a:rPr lang="en-US" sz="2400" dirty="0"/>
              <a:t>			}</a:t>
            </a:r>
          </a:p>
          <a:p>
            <a:pPr eaLnBrk="1" hangingPunct="1">
              <a:buFontTx/>
              <a:buNone/>
            </a:pPr>
            <a:r>
              <a:rPr lang="en-US" sz="2400" dirty="0"/>
              <a:t>}</a:t>
            </a:r>
          </a:p>
          <a:p>
            <a:pPr eaLnBrk="1" hangingPunct="1">
              <a:buFontTx/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65100" y="203200"/>
            <a:ext cx="8229600" cy="6273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Algorithm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Partition(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l,h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{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pivot:= a[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] ;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:=l;  j:= h+1;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while(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&lt; j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) do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{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		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++;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		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while(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a[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] &lt; pivot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) do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			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++;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		j--;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		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while(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a[ j ]  &gt; pivot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) do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			j--;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	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		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if (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&lt; j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)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then 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Interchange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j ); </a:t>
            </a:r>
            <a:r>
              <a:rPr lang="en-US" sz="1800" i="1" dirty="0">
                <a:latin typeface="Times New Roman" pitchFamily="18" charset="0"/>
                <a:cs typeface="Times New Roman" pitchFamily="18" charset="0"/>
              </a:rPr>
              <a:t>// interchange </a:t>
            </a:r>
            <a:r>
              <a:rPr lang="en-US" sz="1800" i="1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800" i="1" baseline="30000" dirty="0" err="1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1800" i="1" dirty="0">
                <a:latin typeface="Times New Roman" pitchFamily="18" charset="0"/>
                <a:cs typeface="Times New Roman" pitchFamily="18" charset="0"/>
              </a:rPr>
              <a:t> and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}					     </a:t>
            </a:r>
            <a:r>
              <a:rPr lang="en-US" sz="1800" i="1" dirty="0">
                <a:latin typeface="Times New Roman" pitchFamily="18" charset="0"/>
                <a:cs typeface="Times New Roman" pitchFamily="18" charset="0"/>
              </a:rPr>
              <a:t>//  </a:t>
            </a:r>
            <a:r>
              <a:rPr lang="en-US" sz="1800" i="1" dirty="0" err="1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sz="1800" i="1" baseline="30000" dirty="0" err="1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1800" i="1" dirty="0">
                <a:latin typeface="Times New Roman" pitchFamily="18" charset="0"/>
                <a:cs typeface="Times New Roman" pitchFamily="18" charset="0"/>
              </a:rPr>
              <a:t> elements.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Interchange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(l, j ); 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return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j;  </a:t>
            </a:r>
            <a:r>
              <a:rPr lang="en-US" sz="1800" i="1" dirty="0">
                <a:latin typeface="Times New Roman" pitchFamily="18" charset="0"/>
                <a:cs typeface="Times New Roman" pitchFamily="18" charset="0"/>
              </a:rPr>
              <a:t>// interchange pivot and </a:t>
            </a:r>
            <a:r>
              <a:rPr lang="en-US" sz="1800" i="1" dirty="0" err="1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sz="1800" i="1" baseline="30000" dirty="0" err="1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1800" i="1" baseline="30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i="1" dirty="0">
                <a:latin typeface="Times New Roman" pitchFamily="18" charset="0"/>
                <a:cs typeface="Times New Roman" pitchFamily="18" charset="0"/>
              </a:rPr>
              <a:t> element</a:t>
            </a:r>
            <a:r>
              <a:rPr lang="en-US" sz="1600" i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	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355600"/>
            <a:ext cx="8229600" cy="57705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400" dirty="0">
                <a:solidFill>
                  <a:srgbClr val="FF0000"/>
                </a:solidFill>
              </a:rPr>
              <a:t>Algorithm</a:t>
            </a:r>
            <a:r>
              <a:rPr lang="en-US" sz="2400" dirty="0"/>
              <a:t> interchange (</a:t>
            </a:r>
            <a:r>
              <a:rPr lang="en-US" sz="2400" dirty="0" err="1"/>
              <a:t>x,y</a:t>
            </a:r>
            <a:r>
              <a:rPr lang="en-US" sz="2400" dirty="0"/>
              <a:t> )</a:t>
            </a:r>
          </a:p>
          <a:p>
            <a:pPr eaLnBrk="1" hangingPunct="1">
              <a:buFontTx/>
              <a:buNone/>
            </a:pPr>
            <a:r>
              <a:rPr lang="en-US" sz="2400" dirty="0"/>
              <a:t>{</a:t>
            </a:r>
          </a:p>
          <a:p>
            <a:pPr eaLnBrk="1" hangingPunct="1">
              <a:buFontTx/>
              <a:buNone/>
            </a:pPr>
            <a:r>
              <a:rPr lang="en-US" sz="2400" dirty="0"/>
              <a:t>		</a:t>
            </a:r>
            <a:r>
              <a:rPr lang="en-US" sz="2000" dirty="0"/>
              <a:t>temp=a[x];</a:t>
            </a:r>
          </a:p>
          <a:p>
            <a:pPr eaLnBrk="1" hangingPunct="1">
              <a:buFontTx/>
              <a:buNone/>
            </a:pPr>
            <a:r>
              <a:rPr lang="en-US" sz="2000" dirty="0"/>
              <a:t>		a[x]=a[y];</a:t>
            </a:r>
          </a:p>
          <a:p>
            <a:pPr eaLnBrk="1" hangingPunct="1">
              <a:buFontTx/>
              <a:buNone/>
            </a:pPr>
            <a:r>
              <a:rPr lang="en-US" sz="2000" dirty="0"/>
              <a:t>		a[y]=temp;</a:t>
            </a:r>
          </a:p>
          <a:p>
            <a:pPr eaLnBrk="1" hangingPunct="1">
              <a:buFontTx/>
              <a:buNone/>
            </a:pPr>
            <a:r>
              <a:rPr lang="en-US" sz="2400" dirty="0"/>
              <a:t>}</a:t>
            </a:r>
          </a:p>
          <a:p>
            <a:pPr eaLnBrk="1" hangingPunct="1">
              <a:buFontTx/>
              <a:buNone/>
            </a:pPr>
            <a:r>
              <a:rPr lang="en-US" sz="2400" dirty="0"/>
              <a:t>		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zh-TW">
                <a:solidFill>
                  <a:srgbClr val="C00000"/>
                </a:solidFill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Time complexity analysis</a:t>
            </a:r>
            <a:br>
              <a:rPr lang="en-US" altLang="zh-TW">
                <a:solidFill>
                  <a:srgbClr val="FF0000"/>
                </a:solidFill>
                <a:ea typeface="新細明體" pitchFamily="18" charset="-120"/>
                <a:cs typeface="Times New Roman" pitchFamily="18" charset="0"/>
              </a:rPr>
            </a:br>
            <a:endParaRPr lang="en-US">
              <a:ea typeface="新細明體" pitchFamily="18" charset="-120"/>
              <a:cs typeface="Times New Roman" pitchFamily="18" charset="0"/>
            </a:endParaRPr>
          </a:p>
        </p:txBody>
      </p:sp>
      <p:sp>
        <p:nvSpPr>
          <p:cNvPr id="67587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715000"/>
          </a:xfrm>
        </p:spPr>
        <p:txBody>
          <a:bodyPr/>
          <a:lstStyle/>
          <a:p>
            <a:r>
              <a:rPr lang="en-US">
                <a:latin typeface="Times New Roman" pitchFamily="18" charset="0"/>
                <a:cs typeface="Times New Roman" pitchFamily="18" charset="0"/>
              </a:rPr>
              <a:t>The time required to sort n elements using quicksort involves 3 components.</a:t>
            </a:r>
          </a:p>
          <a:p>
            <a:pPr lvl="1"/>
            <a:r>
              <a:rPr lang="en-US">
                <a:latin typeface="Times New Roman" pitchFamily="18" charset="0"/>
                <a:cs typeface="Times New Roman" pitchFamily="18" charset="0"/>
              </a:rPr>
              <a:t>Time required for partitioning the array, which is </a:t>
            </a:r>
            <a:r>
              <a:rPr lang="en-US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roughly proportional to n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/>
            <a:r>
              <a:rPr lang="en-US">
                <a:latin typeface="Times New Roman" pitchFamily="18" charset="0"/>
                <a:cs typeface="Times New Roman" pitchFamily="18" charset="0"/>
              </a:rPr>
              <a:t>Time required for sorting lower subarray.</a:t>
            </a:r>
          </a:p>
          <a:p>
            <a:pPr lvl="1"/>
            <a:r>
              <a:rPr lang="en-US">
                <a:latin typeface="Times New Roman" pitchFamily="18" charset="0"/>
                <a:cs typeface="Times New Roman" pitchFamily="18" charset="0"/>
              </a:rPr>
              <a:t>Time  required for sorting upper subarray.</a:t>
            </a:r>
          </a:p>
          <a:p>
            <a:r>
              <a:rPr lang="en-US">
                <a:latin typeface="Times New Roman" pitchFamily="18" charset="0"/>
                <a:cs typeface="Times New Roman" pitchFamily="18" charset="0"/>
              </a:rPr>
              <a:t>Assume that there are k elements in the lower subarray.</a:t>
            </a:r>
          </a:p>
          <a:p>
            <a:r>
              <a:rPr lang="en-US">
                <a:latin typeface="Times New Roman" pitchFamily="18" charset="0"/>
                <a:cs typeface="Times New Roman" pitchFamily="18" charset="0"/>
              </a:rPr>
              <a:t>Therefore, </a:t>
            </a:r>
          </a:p>
          <a:p>
            <a:pPr>
              <a:buFontTx/>
              <a:buNone/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    </a:t>
            </a:r>
          </a:p>
        </p:txBody>
      </p:sp>
      <p:sp>
        <p:nvSpPr>
          <p:cNvPr id="67588" name="AutoShape 6"/>
          <p:cNvSpPr>
            <a:spLocks/>
          </p:cNvSpPr>
          <p:nvPr/>
        </p:nvSpPr>
        <p:spPr bwMode="auto">
          <a:xfrm>
            <a:off x="2436813" y="5562600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7589" name="Rectangle 7"/>
          <p:cNvSpPr>
            <a:spLocks noChangeArrowheads="1"/>
          </p:cNvSpPr>
          <p:nvPr/>
        </p:nvSpPr>
        <p:spPr bwMode="auto">
          <a:xfrm>
            <a:off x="4992688" y="6094413"/>
            <a:ext cx="2597150" cy="4365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cs typeface="Arial" charset="0"/>
              </a:rPr>
              <a:t>n&gt;1, c</a:t>
            </a:r>
            <a:r>
              <a:rPr lang="en-US" b="1" baseline="-25000">
                <a:cs typeface="Arial" charset="0"/>
              </a:rPr>
              <a:t>2</a:t>
            </a:r>
            <a:r>
              <a:rPr lang="en-US" b="1">
                <a:cs typeface="Arial" charset="0"/>
              </a:rPr>
              <a:t> is  a constant</a:t>
            </a:r>
          </a:p>
        </p:txBody>
      </p:sp>
      <p:sp>
        <p:nvSpPr>
          <p:cNvPr id="67590" name="Rectangle 8"/>
          <p:cNvSpPr>
            <a:spLocks noChangeArrowheads="1"/>
          </p:cNvSpPr>
          <p:nvPr/>
        </p:nvSpPr>
        <p:spPr bwMode="auto">
          <a:xfrm>
            <a:off x="4945063" y="5646738"/>
            <a:ext cx="2597150" cy="4365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cs typeface="Arial" charset="0"/>
              </a:rPr>
              <a:t>n=1, c</a:t>
            </a:r>
            <a:r>
              <a:rPr lang="en-US" b="1" baseline="-25000">
                <a:cs typeface="Arial" charset="0"/>
              </a:rPr>
              <a:t>1</a:t>
            </a:r>
            <a:r>
              <a:rPr lang="en-US" b="1">
                <a:cs typeface="Arial" charset="0"/>
              </a:rPr>
              <a:t> is  a constant</a:t>
            </a:r>
          </a:p>
        </p:txBody>
      </p:sp>
      <p:sp>
        <p:nvSpPr>
          <p:cNvPr id="67591" name="Rectangle 9"/>
          <p:cNvSpPr>
            <a:spLocks noChangeArrowheads="1"/>
          </p:cNvSpPr>
          <p:nvPr/>
        </p:nvSpPr>
        <p:spPr bwMode="auto">
          <a:xfrm>
            <a:off x="2628900" y="6119813"/>
            <a:ext cx="1989138" cy="37465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cs typeface="Arial" charset="0"/>
              </a:rPr>
              <a:t>T(k) + T(n-k-1) +c</a:t>
            </a:r>
            <a:r>
              <a:rPr lang="en-US" b="1" baseline="-25000">
                <a:cs typeface="Arial" charset="0"/>
              </a:rPr>
              <a:t>2</a:t>
            </a:r>
            <a:r>
              <a:rPr lang="en-US" b="1">
                <a:cs typeface="Arial" charset="0"/>
              </a:rPr>
              <a:t>n</a:t>
            </a:r>
          </a:p>
        </p:txBody>
      </p:sp>
      <p:sp>
        <p:nvSpPr>
          <p:cNvPr id="67592" name="Rectangle 10"/>
          <p:cNvSpPr>
            <a:spLocks noChangeArrowheads="1"/>
          </p:cNvSpPr>
          <p:nvPr/>
        </p:nvSpPr>
        <p:spPr bwMode="auto">
          <a:xfrm>
            <a:off x="2665413" y="5680075"/>
            <a:ext cx="769937" cy="42068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cs typeface="Arial" charset="0"/>
              </a:rPr>
              <a:t>c</a:t>
            </a:r>
            <a:r>
              <a:rPr lang="en-US" b="1" baseline="-25000">
                <a:cs typeface="Arial" charset="0"/>
              </a:rPr>
              <a:t>1</a:t>
            </a:r>
          </a:p>
        </p:txBody>
      </p:sp>
      <p:sp>
        <p:nvSpPr>
          <p:cNvPr id="67593" name="Rectangle 11"/>
          <p:cNvSpPr>
            <a:spLocks noChangeArrowheads="1"/>
          </p:cNvSpPr>
          <p:nvPr/>
        </p:nvSpPr>
        <p:spPr bwMode="auto">
          <a:xfrm>
            <a:off x="1460500" y="5832475"/>
            <a:ext cx="769938" cy="42068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cs typeface="Arial" charset="0"/>
              </a:rPr>
              <a:t>T(n) =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938</Words>
  <Application>Microsoft Office PowerPoint</Application>
  <PresentationFormat>On-screen Show (4:3)</PresentationFormat>
  <Paragraphs>167</Paragraphs>
  <Slides>13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Tahoma</vt:lpstr>
      <vt:lpstr>Times New Roman</vt:lpstr>
      <vt:lpstr>Office Theme</vt:lpstr>
      <vt:lpstr>Quick sort</vt:lpstr>
      <vt:lpstr>PowerPoint Presentation</vt:lpstr>
      <vt:lpstr>PowerPoint Presentation</vt:lpstr>
      <vt:lpstr>Quick Sort</vt:lpstr>
      <vt:lpstr>Quick Sort Example</vt:lpstr>
      <vt:lpstr>PowerPoint Presentation</vt:lpstr>
      <vt:lpstr>PowerPoint Presentation</vt:lpstr>
      <vt:lpstr>PowerPoint Presentation</vt:lpstr>
      <vt:lpstr>Time complexity analysis </vt:lpstr>
      <vt:lpstr>A worst/bad case It occurs if the list is already in sorted order</vt:lpstr>
      <vt:lpstr>Worst/bad Case</vt:lpstr>
      <vt:lpstr>       contd...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Quick sort</dc:title>
  <dc:creator>Windows User</dc:creator>
  <cp:lastModifiedBy>Venkatesh G</cp:lastModifiedBy>
  <cp:revision>19</cp:revision>
  <dcterms:created xsi:type="dcterms:W3CDTF">2018-04-18T07:42:46Z</dcterms:created>
  <dcterms:modified xsi:type="dcterms:W3CDTF">2023-08-16T02:49:55Z</dcterms:modified>
</cp:coreProperties>
</file>